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141411594" r:id="rId7"/>
    <p:sldId id="2141411595" r:id="rId8"/>
    <p:sldId id="274" r:id="rId9"/>
    <p:sldId id="2141411593" r:id="rId10"/>
    <p:sldId id="2141411592" r:id="rId11"/>
    <p:sldId id="282" r:id="rId12"/>
    <p:sldId id="285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96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252" y="0"/>
            <a:ext cx="1193574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79350"/>
            <a:ext cx="10358120" cy="1350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4189" y="1228054"/>
            <a:ext cx="6800215" cy="259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43" y="6466762"/>
            <a:ext cx="2836545" cy="293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8FAAD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0" y="3391757"/>
            <a:ext cx="5867401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ZA" sz="3800" b="1" spc="-30" dirty="0">
                <a:solidFill>
                  <a:srgbClr val="2E5496"/>
                </a:solidFill>
                <a:latin typeface="Calibri"/>
                <a:cs typeface="Calibri"/>
              </a:rPr>
              <a:t>Water Resources Assessment</a:t>
            </a:r>
            <a:br>
              <a:rPr lang="en-ZA" sz="3800" b="1" spc="-30" dirty="0">
                <a:solidFill>
                  <a:srgbClr val="2E5496"/>
                </a:solidFill>
                <a:latin typeface="Calibri"/>
                <a:cs typeface="Calibri"/>
              </a:rPr>
            </a:br>
            <a:r>
              <a:rPr lang="en-ZA" sz="3600" b="1" i="1" spc="-30" dirty="0">
                <a:solidFill>
                  <a:srgbClr val="2E5496"/>
                </a:solidFill>
                <a:latin typeface="Calibri"/>
                <a:cs typeface="Calibri"/>
              </a:rPr>
              <a:t>Theme 1: </a:t>
            </a:r>
            <a:r>
              <a:rPr sz="3600" b="1" i="1" spc="-30" dirty="0">
                <a:solidFill>
                  <a:srgbClr val="2E5496"/>
                </a:solidFill>
                <a:latin typeface="Calibri"/>
                <a:cs typeface="Calibri"/>
              </a:rPr>
              <a:t>Water</a:t>
            </a:r>
            <a:r>
              <a:rPr sz="3600" b="1" i="1" spc="-1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2E5496"/>
                </a:solidFill>
                <a:latin typeface="Calibri"/>
                <a:cs typeface="Calibri"/>
              </a:rPr>
              <a:t>Availability</a:t>
            </a:r>
            <a:endParaRPr sz="3600" i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255146C-7F61-871A-DB85-EBC08B0F055D}"/>
              </a:ext>
            </a:extLst>
          </p:cNvPr>
          <p:cNvSpPr txBox="1"/>
          <p:nvPr/>
        </p:nvSpPr>
        <p:spPr>
          <a:xfrm>
            <a:off x="6934200" y="5707580"/>
            <a:ext cx="3319684" cy="759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Wandile Nomquphu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kern="1200" spc="-10" dirty="0">
              <a:solidFill>
                <a:srgbClr val="006FC0"/>
              </a:solidFill>
              <a:latin typeface="Calibri"/>
              <a:ea typeface="+mn-ea"/>
              <a:cs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b="1" kern="1200" spc="-1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Date: 11-12 September 2024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University of Mpumalanga</a:t>
            </a: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60" y="30984"/>
            <a:ext cx="107416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Threats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Security</a:t>
            </a:r>
            <a:r>
              <a:rPr lang="en-US" sz="1800" spc="-10" dirty="0">
                <a:solidFill>
                  <a:srgbClr val="FF0000"/>
                </a:solidFill>
                <a:latin typeface="Calibri"/>
                <a:cs typeface="Calibri"/>
              </a:rPr>
              <a:t> (Water Quantity and Quality Stressors)</a:t>
            </a:r>
            <a:endParaRPr sz="1800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9" y="723136"/>
            <a:ext cx="7696201" cy="2629664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3F2027B9-D879-14C8-A151-B3A8072EF98F}"/>
              </a:ext>
            </a:extLst>
          </p:cNvPr>
          <p:cNvSpPr txBox="1"/>
          <p:nvPr/>
        </p:nvSpPr>
        <p:spPr>
          <a:xfrm>
            <a:off x="261716" y="1033368"/>
            <a:ext cx="31672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iii) “Parched Prospects” and Intense Floods</a:t>
            </a: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E8FDC57E-02AC-E586-D99E-B68C0B5E2D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599" y="3540449"/>
            <a:ext cx="5029430" cy="2362200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00F6F568-A184-CFCD-8CAC-F084E37380ED}"/>
              </a:ext>
            </a:extLst>
          </p:cNvPr>
          <p:cNvSpPr txBox="1"/>
          <p:nvPr/>
        </p:nvSpPr>
        <p:spPr>
          <a:xfrm>
            <a:off x="621176" y="1905000"/>
            <a:ext cx="316728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4471C4"/>
                </a:solidFill>
                <a:latin typeface="Calibri"/>
                <a:cs typeface="Calibri"/>
              </a:rPr>
              <a:t>90% of Southern Africa </a:t>
            </a:r>
            <a:r>
              <a:rPr lang="en-US" b="1" spc="-10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b="1" spc="-10" dirty="0">
                <a:solidFill>
                  <a:srgbClr val="4471C4"/>
                </a:solidFill>
                <a:latin typeface="Calibri"/>
                <a:cs typeface="Calibri"/>
              </a:rPr>
              <a:t> experience drought with significant variability</a:t>
            </a:r>
            <a:r>
              <a:rPr lang="en-US" b="1" spc="-10" dirty="0">
                <a:solidFill>
                  <a:srgbClr val="4471C4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DD516FAC-A871-3959-CF2C-2DF046D382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2219" y="3539685"/>
            <a:ext cx="2678576" cy="2861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69C16-9000-232B-AE2E-A8434C173138}"/>
              </a:ext>
            </a:extLst>
          </p:cNvPr>
          <p:cNvSpPr txBox="1"/>
          <p:nvPr/>
        </p:nvSpPr>
        <p:spPr>
          <a:xfrm>
            <a:off x="376016" y="3104616"/>
            <a:ext cx="341244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/>
                <a:cs typeface="Arial"/>
              </a:rPr>
              <a:t>Projects</a:t>
            </a:r>
            <a:r>
              <a:rPr lang="en-US" sz="1800" b="1" dirty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Scenario-building in Limpopo RB, </a:t>
            </a:r>
            <a:r>
              <a:rPr lang="en-US" spc="-10" dirty="0">
                <a:solidFill>
                  <a:srgbClr val="4471C4"/>
                </a:solidFill>
                <a:latin typeface="Calibri"/>
                <a:cs typeface="Calibri"/>
              </a:rPr>
              <a:t>and</a:t>
            </a: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 Risk Framework in the Transboundary </a:t>
            </a: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Inkomati</a:t>
            </a: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 Basin;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National Flood Studies </a:t>
            </a: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Programme</a:t>
            </a: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 e.g. Best Practice Guidelines for </a:t>
            </a: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Munipal</a:t>
            </a: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etc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52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177768"/>
            <a:ext cx="415245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ZA" sz="3300" b="1" spc="-10" dirty="0">
                <a:solidFill>
                  <a:srgbClr val="FF0000"/>
                </a:solidFill>
                <a:latin typeface="Calibri"/>
                <a:cs typeface="Calibri"/>
              </a:rPr>
              <a:t>e)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Conclusion</a:t>
            </a:r>
            <a:r>
              <a:rPr lang="en-ZA" sz="3300" b="1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68987"/>
            <a:ext cx="11247120" cy="458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300" b="1" dirty="0">
                <a:latin typeface="Calibri"/>
                <a:cs typeface="Calibri"/>
              </a:rPr>
              <a:t>Need</a:t>
            </a:r>
            <a:r>
              <a:rPr sz="2300" b="1" spc="-6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for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downscaling:</a:t>
            </a:r>
            <a:r>
              <a:rPr sz="2300" b="1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Downscaling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methods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are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crucial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provide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detailed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climate information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at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smaller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spatial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scales,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which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necessary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accurate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climate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impact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studies.</a:t>
            </a:r>
            <a:endParaRPr sz="2300">
              <a:latin typeface="Calibri"/>
              <a:cs typeface="Calibri"/>
            </a:endParaRPr>
          </a:p>
          <a:p>
            <a:pPr marL="354965" marR="130810" indent="-342900">
              <a:lnSpc>
                <a:spcPct val="100000"/>
              </a:lnSpc>
              <a:spcBef>
                <a:spcPts val="2760"/>
              </a:spcBef>
              <a:buFont typeface="Arial"/>
              <a:buChar char="•"/>
              <a:tabLst>
                <a:tab pos="354965" algn="l"/>
              </a:tabLst>
            </a:pPr>
            <a:r>
              <a:rPr sz="2300" b="1" spc="-10" dirty="0">
                <a:latin typeface="Calibri"/>
                <a:cs typeface="Calibri"/>
              </a:rPr>
              <a:t>Water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as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-5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key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to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adaptation: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Reliable,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clean,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diversified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water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resources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are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essential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adaptation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climate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change,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akin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how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energy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pivotal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mitigation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efforts.</a:t>
            </a:r>
            <a:endParaRPr sz="2300">
              <a:latin typeface="Calibri"/>
              <a:cs typeface="Calibri"/>
            </a:endParaRPr>
          </a:p>
          <a:p>
            <a:pPr marL="354965" marR="175260" indent="-342900">
              <a:lnSpc>
                <a:spcPct val="100000"/>
              </a:lnSpc>
              <a:spcBef>
                <a:spcPts val="2760"/>
              </a:spcBef>
              <a:buFont typeface="Arial"/>
              <a:buChar char="•"/>
              <a:tabLst>
                <a:tab pos="354965" algn="l"/>
              </a:tabLst>
            </a:pPr>
            <a:r>
              <a:rPr sz="2300" b="1" dirty="0">
                <a:latin typeface="Calibri"/>
                <a:cs typeface="Calibri"/>
              </a:rPr>
              <a:t>Sustainable</a:t>
            </a:r>
            <a:r>
              <a:rPr sz="2300" b="1" spc="-9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water</a:t>
            </a:r>
            <a:r>
              <a:rPr sz="2300" b="1" spc="-10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management</a:t>
            </a:r>
            <a:r>
              <a:rPr sz="2300" spc="-10" dirty="0">
                <a:latin typeface="Calibri"/>
                <a:cs typeface="Calibri"/>
              </a:rPr>
              <a:t>: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Effective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water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management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builds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resilience,</a:t>
            </a:r>
            <a:r>
              <a:rPr sz="2300" spc="-9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protects </a:t>
            </a:r>
            <a:r>
              <a:rPr sz="2300" dirty="0">
                <a:latin typeface="Calibri"/>
                <a:cs typeface="Calibri"/>
              </a:rPr>
              <a:t>health,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saves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lives,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mitigates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climate</a:t>
            </a:r>
            <a:r>
              <a:rPr sz="2300" spc="-5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change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by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safeguarding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ecosystems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reducing </a:t>
            </a:r>
            <a:r>
              <a:rPr sz="2300" dirty="0">
                <a:latin typeface="Calibri"/>
                <a:cs typeface="Calibri"/>
              </a:rPr>
              <a:t>emissions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from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water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sanitation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systems.</a:t>
            </a:r>
            <a:endParaRPr sz="2300">
              <a:latin typeface="Calibri"/>
              <a:cs typeface="Calibri"/>
            </a:endParaRPr>
          </a:p>
          <a:p>
            <a:pPr marL="354965" marR="16510" indent="-342900">
              <a:lnSpc>
                <a:spcPct val="100000"/>
              </a:lnSpc>
              <a:spcBef>
                <a:spcPts val="2755"/>
              </a:spcBef>
              <a:buFont typeface="Arial"/>
              <a:buChar char="•"/>
              <a:tabLst>
                <a:tab pos="354965" algn="l"/>
              </a:tabLst>
            </a:pPr>
            <a:r>
              <a:rPr sz="2300" b="1" spc="-25" dirty="0">
                <a:latin typeface="Calibri"/>
                <a:cs typeface="Calibri"/>
              </a:rPr>
              <a:t>Nature-</a:t>
            </a:r>
            <a:r>
              <a:rPr sz="2300" b="1" dirty="0">
                <a:latin typeface="Calibri"/>
                <a:cs typeface="Calibri"/>
              </a:rPr>
              <a:t>based</a:t>
            </a:r>
            <a:r>
              <a:rPr sz="2300" b="1" spc="-7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solutions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(NbS):</a:t>
            </a:r>
            <a:r>
              <a:rPr sz="2300" b="1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response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to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climate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change-</a:t>
            </a:r>
            <a:r>
              <a:rPr sz="2300" dirty="0">
                <a:latin typeface="Calibri"/>
                <a:cs typeface="Calibri"/>
              </a:rPr>
              <a:t>induced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water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insecurity,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NbS </a:t>
            </a:r>
            <a:r>
              <a:rPr sz="2300" dirty="0">
                <a:latin typeface="Calibri"/>
                <a:cs typeface="Calibri"/>
              </a:rPr>
              <a:t>enhance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water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availability</a:t>
            </a:r>
            <a:r>
              <a:rPr sz="2300" spc="-7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quality,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mitigate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water-</a:t>
            </a:r>
            <a:r>
              <a:rPr sz="2300" spc="-10" dirty="0">
                <a:latin typeface="Calibri"/>
                <a:cs typeface="Calibri"/>
              </a:rPr>
              <a:t>related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disaster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risks,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-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support </a:t>
            </a:r>
            <a:r>
              <a:rPr sz="2300" dirty="0">
                <a:latin typeface="Calibri"/>
                <a:cs typeface="Calibri"/>
              </a:rPr>
              <a:t>biodiversity</a:t>
            </a:r>
            <a:r>
              <a:rPr sz="2300" spc="-1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through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natural</a:t>
            </a:r>
            <a:r>
              <a:rPr sz="2300" spc="-114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processes.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0" y="2165436"/>
            <a:ext cx="3657600" cy="913905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413384" marR="5080" indent="-401320">
              <a:lnSpc>
                <a:spcPct val="70000"/>
              </a:lnSpc>
              <a:spcBef>
                <a:spcPts val="2120"/>
              </a:spcBef>
            </a:pPr>
            <a:r>
              <a:rPr sz="5600" b="1" spc="-10" dirty="0">
                <a:solidFill>
                  <a:srgbClr val="2E5496"/>
                </a:solidFill>
                <a:latin typeface="Calibri"/>
                <a:cs typeface="Calibri"/>
              </a:rPr>
              <a:t>THANK </a:t>
            </a:r>
            <a:r>
              <a:rPr sz="5600" b="1" spc="-25" dirty="0">
                <a:solidFill>
                  <a:srgbClr val="2E5496"/>
                </a:solidFill>
                <a:latin typeface="Calibri"/>
                <a:cs typeface="Calibri"/>
              </a:rPr>
              <a:t>YOU</a:t>
            </a:r>
            <a:endParaRPr sz="5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>
                <a:solidFill>
                  <a:srgbClr val="2E5496"/>
                </a:solidFill>
              </a:rPr>
              <a:t>INSPIRING</a:t>
            </a:r>
            <a:r>
              <a:rPr spc="-40" dirty="0">
                <a:solidFill>
                  <a:srgbClr val="2E5496"/>
                </a:solidFill>
              </a:rPr>
              <a:t> </a:t>
            </a:r>
            <a:r>
              <a:rPr spc="-35" dirty="0">
                <a:solidFill>
                  <a:srgbClr val="2E5496"/>
                </a:solidFill>
              </a:rPr>
              <a:t>WATER</a:t>
            </a:r>
            <a:r>
              <a:rPr spc="-4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CONVERSATIONS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810F69A-4E63-A7DD-80C4-6F12E9A2F14D}"/>
              </a:ext>
            </a:extLst>
          </p:cNvPr>
          <p:cNvSpPr txBox="1"/>
          <p:nvPr/>
        </p:nvSpPr>
        <p:spPr>
          <a:xfrm>
            <a:off x="6856059" y="4648200"/>
            <a:ext cx="33196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wandilen@wrc.org.za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717" y="2265198"/>
            <a:ext cx="11116945" cy="14312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-11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sustainable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availability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across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scales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contexts;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1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innovations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resolve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availability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challenges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improve 	</a:t>
            </a:r>
            <a:r>
              <a:rPr sz="2800" dirty="0">
                <a:latin typeface="Calibri"/>
                <a:cs typeface="Calibri"/>
              </a:rPr>
              <a:t>water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practices.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9350"/>
            <a:ext cx="10358120" cy="895218"/>
          </a:xfrm>
          <a:prstGeom prst="rect">
            <a:avLst/>
          </a:prstGeom>
        </p:spPr>
        <p:txBody>
          <a:bodyPr vert="horz" wrap="square" lIns="0" tIns="429360" rIns="0" bIns="0" rtlCol="0">
            <a:spAutoFit/>
          </a:bodyPr>
          <a:lstStyle/>
          <a:p>
            <a:pPr marL="2346960">
              <a:lnSpc>
                <a:spcPct val="100000"/>
              </a:lnSpc>
              <a:spcBef>
                <a:spcPts val="100"/>
              </a:spcBef>
            </a:pPr>
            <a:r>
              <a:rPr lang="en-ZA" sz="3000" b="1" spc="-10" dirty="0">
                <a:solidFill>
                  <a:srgbClr val="FF0000"/>
                </a:solidFill>
                <a:latin typeface="Calibri"/>
                <a:cs typeface="Calibri"/>
              </a:rPr>
              <a:t>A)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Strategic</a:t>
            </a:r>
            <a:r>
              <a:rPr sz="30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Theme</a:t>
            </a:r>
            <a:r>
              <a:rPr sz="30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Objectives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9619" y="4781038"/>
            <a:ext cx="958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Water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Availability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=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Anthropogenic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demand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+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Environmental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functioning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+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Unallocated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water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resources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328164"/>
            <a:ext cx="682008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000" b="1" spc="-10" dirty="0">
                <a:solidFill>
                  <a:srgbClr val="FF0000"/>
                </a:solidFill>
                <a:latin typeface="Calibri"/>
                <a:cs typeface="Calibri"/>
              </a:rPr>
              <a:t>b)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Strategic</a:t>
            </a:r>
            <a:r>
              <a:rPr sz="3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Focus</a:t>
            </a:r>
            <a:r>
              <a:rPr sz="30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Areas</a:t>
            </a:r>
            <a:r>
              <a:rPr sz="3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30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Outputs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3716" y="1149257"/>
            <a:ext cx="11349990" cy="446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74612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interlinked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strategic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focus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outputs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thematic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strategic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outcomes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WRC.</a:t>
            </a:r>
            <a:endParaRPr sz="2400" dirty="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spcBef>
                <a:spcPts val="1425"/>
              </a:spcBef>
              <a:buAutoNum type="arabicPeriod"/>
              <a:tabLst>
                <a:tab pos="290830" algn="l"/>
              </a:tabLst>
            </a:pP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Build</a:t>
            </a:r>
            <a:r>
              <a:rPr sz="2200" b="1" spc="-6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Climate</a:t>
            </a:r>
            <a:r>
              <a:rPr sz="2200" b="1" spc="-5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Resilience</a:t>
            </a:r>
            <a:endParaRPr sz="2200" dirty="0">
              <a:latin typeface="Calibri"/>
              <a:cs typeface="Calibri"/>
            </a:endParaRPr>
          </a:p>
          <a:p>
            <a:pPr marL="241300" marR="748665" lvl="2" indent="-228600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advanced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monitoring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modelling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availability,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predict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scarcity, </a:t>
            </a:r>
            <a:r>
              <a:rPr sz="2000" dirty="0">
                <a:latin typeface="Calibri"/>
                <a:cs typeface="Calibri"/>
              </a:rPr>
              <a:t>flooding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facilitate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decision-making.</a:t>
            </a:r>
            <a:endParaRPr sz="2000" dirty="0">
              <a:latin typeface="Calibri"/>
              <a:cs typeface="Calibri"/>
            </a:endParaRPr>
          </a:p>
          <a:p>
            <a:pPr marL="241300" marR="36195" lvl="2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Enhance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conservation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practices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smart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technologies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devices,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climate </a:t>
            </a:r>
            <a:r>
              <a:rPr sz="2000" dirty="0">
                <a:latin typeface="Calibri"/>
                <a:cs typeface="Calibri"/>
              </a:rPr>
              <a:t>resilient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infrastructure,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policies,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empowerment.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000" dirty="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buAutoNum type="arabicPeriod" startAt="2"/>
              <a:tabLst>
                <a:tab pos="290830" algn="l"/>
              </a:tabLst>
            </a:pP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Develop</a:t>
            </a:r>
            <a:r>
              <a:rPr sz="2200" b="1" spc="-2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Alternative</a:t>
            </a:r>
            <a:r>
              <a:rPr sz="2200" b="1" spc="-2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Supply</a:t>
            </a:r>
            <a:r>
              <a:rPr sz="2200" b="1" spc="-7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Sources</a:t>
            </a:r>
            <a:endParaRPr sz="2200" dirty="0">
              <a:latin typeface="Calibri"/>
              <a:cs typeface="Calibri"/>
            </a:endParaRPr>
          </a:p>
          <a:p>
            <a:pPr marL="241300" marR="329565" lvl="1" indent="-228600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comprehensive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tools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availability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distribution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different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scales.</a:t>
            </a:r>
            <a:endParaRPr sz="2000" dirty="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Explore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technologies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infrastructure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freshwater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water-</a:t>
            </a:r>
            <a:r>
              <a:rPr sz="2000" dirty="0">
                <a:latin typeface="Calibri"/>
                <a:cs typeface="Calibri"/>
              </a:rPr>
              <a:t>stressed</a:t>
            </a:r>
            <a:r>
              <a:rPr sz="2000" spc="-10" dirty="0">
                <a:latin typeface="Calibri"/>
                <a:cs typeface="Calibri"/>
              </a:rPr>
              <a:t> regions.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670" y="319373"/>
            <a:ext cx="6102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Strategic</a:t>
            </a:r>
            <a:r>
              <a:rPr sz="36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Focus</a:t>
            </a:r>
            <a:r>
              <a:rPr sz="36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Areas</a:t>
            </a:r>
            <a:r>
              <a:rPr sz="36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36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Outputs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690" y="830787"/>
            <a:ext cx="11496040" cy="51079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930"/>
              </a:spcBef>
              <a:buSzPct val="90909"/>
              <a:buAutoNum type="arabicPeriod" startAt="3"/>
              <a:tabLst>
                <a:tab pos="278765" algn="l"/>
              </a:tabLst>
            </a:pP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Enhance</a:t>
            </a:r>
            <a:r>
              <a:rPr sz="2200" b="1" spc="-10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Sustainable</a:t>
            </a:r>
            <a:r>
              <a:rPr sz="2200" b="1" spc="-10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Water</a:t>
            </a:r>
            <a:r>
              <a:rPr sz="2200" b="1" spc="-7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Management</a:t>
            </a:r>
            <a:endParaRPr sz="2200">
              <a:latin typeface="Calibri"/>
              <a:cs typeface="Calibri"/>
            </a:endParaRPr>
          </a:p>
          <a:p>
            <a:pPr marL="241300" marR="243204" lvl="1" indent="-228600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innovative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localised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context-</a:t>
            </a:r>
            <a:r>
              <a:rPr sz="2000" dirty="0">
                <a:latin typeface="Calibri"/>
                <a:cs typeface="Calibri"/>
              </a:rPr>
              <a:t>driven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management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strategies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balance </a:t>
            </a:r>
            <a:r>
              <a:rPr sz="2000" dirty="0">
                <a:latin typeface="Calibri"/>
                <a:cs typeface="Calibri"/>
              </a:rPr>
              <a:t>optimisation,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integrating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management,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reuse,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integrated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management approaches.</a:t>
            </a:r>
            <a:endParaRPr sz="2000">
              <a:latin typeface="Calibri"/>
              <a:cs typeface="Calibri"/>
            </a:endParaRPr>
          </a:p>
          <a:p>
            <a:pPr marL="241300" marR="5080" lvl="1" indent="-228600">
              <a:lnSpc>
                <a:spcPts val="21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Conduct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socioeconomic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studies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implications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scarcity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communities,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livelihoods,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economic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development,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strategies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equitable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allocation.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Enhance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knowledge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importance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availability,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conservation,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responsible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use.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platforms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decision-</a:t>
            </a:r>
            <a:r>
              <a:rPr sz="2000" dirty="0">
                <a:latin typeface="Calibri"/>
                <a:cs typeface="Calibri"/>
              </a:rPr>
              <a:t>making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2000">
              <a:latin typeface="Calibri"/>
              <a:cs typeface="Calibri"/>
            </a:endParaRPr>
          </a:p>
          <a:p>
            <a:pPr marL="290830" indent="-278130">
              <a:lnSpc>
                <a:spcPct val="100000"/>
              </a:lnSpc>
              <a:buAutoNum type="arabicPeriod" startAt="4"/>
              <a:tabLst>
                <a:tab pos="290830" algn="l"/>
              </a:tabLst>
            </a:pPr>
            <a:r>
              <a:rPr sz="2200" b="1" dirty="0">
                <a:solidFill>
                  <a:srgbClr val="004997"/>
                </a:solidFill>
                <a:latin typeface="Calibri"/>
                <a:cs typeface="Calibri"/>
              </a:rPr>
              <a:t>Promote</a:t>
            </a:r>
            <a:r>
              <a:rPr sz="2200" b="1" spc="-10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Ecosystem</a:t>
            </a:r>
            <a:r>
              <a:rPr sz="2200" b="1" spc="-11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4997"/>
                </a:solidFill>
                <a:latin typeface="Calibri"/>
                <a:cs typeface="Calibri"/>
              </a:rPr>
              <a:t>Protection</a:t>
            </a:r>
            <a:endParaRPr sz="22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Enhance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protection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blue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infrastructure.</a:t>
            </a:r>
            <a:endParaRPr sz="2000">
              <a:latin typeface="Calibri"/>
              <a:cs typeface="Calibri"/>
            </a:endParaRPr>
          </a:p>
          <a:p>
            <a:pPr marL="240665" lvl="1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Ensure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mainstreaming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Strategic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Source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by-</a:t>
            </a:r>
            <a:r>
              <a:rPr sz="2000" dirty="0">
                <a:latin typeface="Calibri"/>
                <a:cs typeface="Calibri"/>
              </a:rPr>
              <a:t>laws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policies.</a:t>
            </a:r>
            <a:endParaRPr sz="2000">
              <a:latin typeface="Calibri"/>
              <a:cs typeface="Calibri"/>
            </a:endParaRPr>
          </a:p>
          <a:p>
            <a:pPr marL="241300" marR="337820" lvl="1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Promote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adoption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nature-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solutions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availability,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rainwater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harvesting,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green infrastructure,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catchment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restoration.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30124"/>
            <a:ext cx="6096000" cy="1199515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9845" rIns="0" bIns="0" rtlCol="0">
            <a:spAutoFit/>
          </a:bodyPr>
          <a:lstStyle/>
          <a:p>
            <a:pPr marL="218440" marR="212725" algn="ctr">
              <a:lnSpc>
                <a:spcPct val="100000"/>
              </a:lnSpc>
              <a:spcBef>
                <a:spcPts val="235"/>
              </a:spcBef>
            </a:pPr>
            <a:r>
              <a:rPr sz="1800" b="1" spc="-55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ensure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sustainable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water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availability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across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scales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contexts;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produce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innovations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resolve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water </a:t>
            </a:r>
            <a:r>
              <a:rPr sz="1800" b="1" dirty="0">
                <a:latin typeface="Calibri"/>
                <a:cs typeface="Calibri"/>
              </a:rPr>
              <a:t>challenges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improve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water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management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practices.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680" y="1671827"/>
            <a:ext cx="2804160" cy="64643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Build</a:t>
            </a:r>
            <a:r>
              <a:rPr sz="1800" b="1" spc="-5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Climate</a:t>
            </a:r>
            <a:r>
              <a:rPr sz="1800" b="1" spc="-5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997"/>
                </a:solidFill>
                <a:latin typeface="Calibri"/>
                <a:cs typeface="Calibri"/>
              </a:rPr>
              <a:t>Resilience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3528" y="1671827"/>
            <a:ext cx="2569845" cy="64643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6940" marR="297180" indent="-61277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Develop</a:t>
            </a:r>
            <a:r>
              <a:rPr sz="1800" b="1" spc="-3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New</a:t>
            </a:r>
            <a:r>
              <a:rPr sz="1800" b="1" spc="-3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997"/>
                </a:solidFill>
                <a:latin typeface="Calibri"/>
                <a:cs typeface="Calibri"/>
              </a:rPr>
              <a:t>Supply Sources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7500" y="1656588"/>
            <a:ext cx="2654935" cy="64770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114" rIns="0" bIns="0" rtlCol="0">
            <a:spAutoFit/>
          </a:bodyPr>
          <a:lstStyle/>
          <a:p>
            <a:pPr marL="373380" marR="344805" indent="-20320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Enhance</a:t>
            </a:r>
            <a:r>
              <a:rPr sz="1800" b="1" spc="-4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997"/>
                </a:solidFill>
                <a:latin typeface="Calibri"/>
                <a:cs typeface="Calibri"/>
              </a:rPr>
              <a:t>Sustainable Water</a:t>
            </a:r>
            <a:r>
              <a:rPr sz="1800" b="1" spc="-85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997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1659" y="1633727"/>
            <a:ext cx="2578735" cy="64643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0480" rIns="0" bIns="0" rtlCol="0">
            <a:spAutoFit/>
          </a:bodyPr>
          <a:lstStyle/>
          <a:p>
            <a:pPr marL="791845" marR="352425" indent="-43434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4997"/>
                </a:solidFill>
                <a:latin typeface="Calibri"/>
                <a:cs typeface="Calibri"/>
              </a:rPr>
              <a:t>Promote</a:t>
            </a:r>
            <a:r>
              <a:rPr sz="1800" b="1" spc="-90" dirty="0">
                <a:solidFill>
                  <a:srgbClr val="00499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997"/>
                </a:solidFill>
                <a:latin typeface="Calibri"/>
                <a:cs typeface="Calibri"/>
              </a:rPr>
              <a:t>Ecosystem Protection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439" y="2375916"/>
            <a:ext cx="2741930" cy="92392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170" marR="23495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Advanced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climate </a:t>
            </a:r>
            <a:r>
              <a:rPr sz="1800" dirty="0">
                <a:latin typeface="Calibri"/>
                <a:cs typeface="Calibri"/>
              </a:rPr>
              <a:t>monitoring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modelling tools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439" y="3429000"/>
            <a:ext cx="2766060" cy="12014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170" marR="1270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Smart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technologies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devices,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climate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resilient infrastructure,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policies,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user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empowerment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25240" y="2375916"/>
            <a:ext cx="2588260" cy="147701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104139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tools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assess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availability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distribution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 resources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different scales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4571" y="4006596"/>
            <a:ext cx="2598420" cy="147701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 marR="245110">
              <a:lnSpc>
                <a:spcPct val="100000"/>
              </a:lnSpc>
              <a:spcBef>
                <a:spcPts val="235"/>
              </a:spcBef>
            </a:pPr>
            <a:r>
              <a:rPr sz="1800" spc="-20" dirty="0">
                <a:latin typeface="Calibri"/>
                <a:cs typeface="Calibri"/>
              </a:rPr>
              <a:t>Technologies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infrastructure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expand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freshwater resources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water- stressed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85788" y="2353055"/>
            <a:ext cx="2636520" cy="9239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30670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Innovative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localised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context-</a:t>
            </a:r>
            <a:r>
              <a:rPr sz="1800" dirty="0">
                <a:latin typeface="Calibri"/>
                <a:cs typeface="Calibri"/>
              </a:rPr>
              <a:t>driven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 management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strategies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6831" y="3400044"/>
            <a:ext cx="2654935" cy="12014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19748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Socioeconomic </a:t>
            </a:r>
            <a:r>
              <a:rPr sz="1800" dirty="0">
                <a:latin typeface="Calibri"/>
                <a:cs typeface="Calibri"/>
              </a:rPr>
              <a:t>studies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understand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implications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water </a:t>
            </a:r>
            <a:r>
              <a:rPr sz="1800" spc="-10" dirty="0">
                <a:latin typeface="Calibri"/>
                <a:cs typeface="Calibri"/>
              </a:rPr>
              <a:t>scarcity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5788" y="4722876"/>
            <a:ext cx="2607945" cy="92392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 marR="23241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Enhance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knowledge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water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6831" y="5751576"/>
            <a:ext cx="2636520" cy="6464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33845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Platforms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water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related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86900" y="2327148"/>
            <a:ext cx="2551430" cy="92392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356235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Protection,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integration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blue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green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infrastructure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4040" y="3377184"/>
            <a:ext cx="2551430" cy="120142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33655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Mainstreaming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Strategic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Water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by-</a:t>
            </a:r>
            <a:r>
              <a:rPr sz="1800" dirty="0">
                <a:latin typeface="Calibri"/>
                <a:cs typeface="Calibri"/>
              </a:rPr>
              <a:t>laws</a:t>
            </a:r>
            <a:r>
              <a:rPr sz="1800" spc="-25" dirty="0">
                <a:latin typeface="Calibri"/>
                <a:cs typeface="Calibri"/>
              </a:rPr>
              <a:t> and </a:t>
            </a:r>
            <a:r>
              <a:rPr sz="1800" spc="-10" dirty="0">
                <a:latin typeface="Calibri"/>
                <a:cs typeface="Calibri"/>
              </a:rPr>
              <a:t>policies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86900" y="4704588"/>
            <a:ext cx="2528570" cy="64643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 marR="58420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alibri"/>
                <a:cs typeface="Calibri"/>
              </a:rPr>
              <a:t>Adoption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nature-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91" y="451868"/>
            <a:ext cx="1782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Strategic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Thematic Objectives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473198" y="705358"/>
            <a:ext cx="476250" cy="381635"/>
            <a:chOff x="2473198" y="705358"/>
            <a:chExt cx="476250" cy="381635"/>
          </a:xfrm>
        </p:grpSpPr>
        <p:sp>
          <p:nvSpPr>
            <p:cNvPr id="20" name="object 20"/>
            <p:cNvSpPr/>
            <p:nvPr/>
          </p:nvSpPr>
          <p:spPr>
            <a:xfrm>
              <a:off x="2479548" y="711708"/>
              <a:ext cx="463550" cy="368935"/>
            </a:xfrm>
            <a:custGeom>
              <a:avLst/>
              <a:gdLst/>
              <a:ahLst/>
              <a:cxnLst/>
              <a:rect l="l" t="t" r="r" b="b"/>
              <a:pathLst>
                <a:path w="463550" h="368934">
                  <a:moveTo>
                    <a:pt x="278892" y="0"/>
                  </a:moveTo>
                  <a:lnTo>
                    <a:pt x="278892" y="92201"/>
                  </a:lnTo>
                  <a:lnTo>
                    <a:pt x="0" y="92201"/>
                  </a:lnTo>
                  <a:lnTo>
                    <a:pt x="0" y="276605"/>
                  </a:lnTo>
                  <a:lnTo>
                    <a:pt x="278892" y="276605"/>
                  </a:lnTo>
                  <a:lnTo>
                    <a:pt x="278892" y="368807"/>
                  </a:lnTo>
                  <a:lnTo>
                    <a:pt x="463295" y="184403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9548" y="711708"/>
              <a:ext cx="463550" cy="368935"/>
            </a:xfrm>
            <a:custGeom>
              <a:avLst/>
              <a:gdLst/>
              <a:ahLst/>
              <a:cxnLst/>
              <a:rect l="l" t="t" r="r" b="b"/>
              <a:pathLst>
                <a:path w="463550" h="368934">
                  <a:moveTo>
                    <a:pt x="0" y="92201"/>
                  </a:moveTo>
                  <a:lnTo>
                    <a:pt x="278892" y="92201"/>
                  </a:lnTo>
                  <a:lnTo>
                    <a:pt x="278892" y="0"/>
                  </a:lnTo>
                  <a:lnTo>
                    <a:pt x="463295" y="184403"/>
                  </a:lnTo>
                  <a:lnTo>
                    <a:pt x="278892" y="368807"/>
                  </a:lnTo>
                  <a:lnTo>
                    <a:pt x="278892" y="276605"/>
                  </a:lnTo>
                  <a:lnTo>
                    <a:pt x="0" y="276605"/>
                  </a:lnTo>
                  <a:lnTo>
                    <a:pt x="0" y="92201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0151" y="3133808"/>
            <a:ext cx="254000" cy="799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Outputs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980" y="1761502"/>
            <a:ext cx="528320" cy="561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Focus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677" y="5636514"/>
            <a:ext cx="6460490" cy="7391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1920" marR="119380" algn="ctr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latin typeface="Calibri"/>
                <a:cs typeface="Calibri"/>
              </a:rPr>
              <a:t>Outputs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changes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abilities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capacities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institutions,</a:t>
            </a:r>
            <a:r>
              <a:rPr sz="1400" spc="-25" dirty="0">
                <a:latin typeface="Calibri"/>
                <a:cs typeface="Calibri"/>
              </a:rPr>
              <a:t> or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availability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new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services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result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activities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intervention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control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organisation.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4572"/>
            <a:ext cx="110866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000" dirty="0">
                <a:solidFill>
                  <a:srgbClr val="FF0000"/>
                </a:solidFill>
                <a:latin typeface="Calibri"/>
                <a:cs typeface="Calibri"/>
              </a:rPr>
              <a:t>c)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Threats</a:t>
            </a:r>
            <a:r>
              <a:rPr sz="3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3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Security</a:t>
            </a:r>
            <a:r>
              <a:rPr lang="en-US" sz="3000" spc="-10" dirty="0">
                <a:solidFill>
                  <a:srgbClr val="FF0000"/>
                </a:solidFill>
                <a:latin typeface="Calibri"/>
                <a:cs typeface="Calibri"/>
              </a:rPr>
              <a:t> (Water Quantity and Quality Stressors)</a:t>
            </a:r>
            <a:endParaRPr sz="3000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F580836-FA9A-BDB7-9D54-29DC2B39FF1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1562100"/>
            <a:ext cx="10439400" cy="3733800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DDCB91A8-2789-14AE-E57D-764CF9037327}"/>
              </a:ext>
            </a:extLst>
          </p:cNvPr>
          <p:cNvSpPr txBox="1"/>
          <p:nvPr/>
        </p:nvSpPr>
        <p:spPr>
          <a:xfrm>
            <a:off x="533400" y="728575"/>
            <a:ext cx="967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kern="1200" spc="-1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e.g. </a:t>
            </a:r>
            <a:r>
              <a:rPr kumimoji="0" lang="en-US" sz="2400" b="1" i="0" u="none" strike="noStrike" kern="1200" cap="none" spc="-1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Urbanisation</a:t>
            </a: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population growth, competing water users,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54322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60" y="30984"/>
            <a:ext cx="1074163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000" dirty="0">
                <a:solidFill>
                  <a:srgbClr val="FF0000"/>
                </a:solidFill>
                <a:latin typeface="Calibri"/>
                <a:cs typeface="Calibri"/>
              </a:rPr>
              <a:t>d)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Threats</a:t>
            </a:r>
            <a:r>
              <a:rPr sz="3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30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30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Security</a:t>
            </a:r>
            <a:r>
              <a:rPr lang="en-US" sz="3000" spc="-10" dirty="0">
                <a:solidFill>
                  <a:srgbClr val="FF0000"/>
                </a:solidFill>
                <a:latin typeface="Calibri"/>
                <a:cs typeface="Calibri"/>
              </a:rPr>
              <a:t> (Water Quantity and Quality Stressors)</a:t>
            </a:r>
            <a:endParaRPr sz="3000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685800"/>
            <a:ext cx="5943600" cy="556260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3F2027B9-D879-14C8-A151-B3A8072EF98F}"/>
              </a:ext>
            </a:extLst>
          </p:cNvPr>
          <p:cNvSpPr txBox="1"/>
          <p:nvPr/>
        </p:nvSpPr>
        <p:spPr>
          <a:xfrm>
            <a:off x="261716" y="1033368"/>
            <a:ext cx="28286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Supply vs Demand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2231453-9D7D-7123-62EE-B4BD1B672B5B}"/>
              </a:ext>
            </a:extLst>
          </p:cNvPr>
          <p:cNvSpPr txBox="1"/>
          <p:nvPr/>
        </p:nvSpPr>
        <p:spPr>
          <a:xfrm>
            <a:off x="533400" y="2209800"/>
            <a:ext cx="312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1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Projected water deficit in Mpumalanga Province by 2030.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91D0-27D0-BAE3-87DE-A0DABAAE6AD4}"/>
              </a:ext>
            </a:extLst>
          </p:cNvPr>
          <p:cNvSpPr txBox="1"/>
          <p:nvPr/>
        </p:nvSpPr>
        <p:spPr>
          <a:xfrm>
            <a:off x="451527" y="3626268"/>
            <a:ext cx="34124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/>
                <a:cs typeface="Arial"/>
              </a:rPr>
              <a:t>Projects</a:t>
            </a:r>
            <a:r>
              <a:rPr lang="en-US" sz="1800" b="1" dirty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A dynamic water balance model to improve water security in the Steve </a:t>
            </a: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Tshwete</a:t>
            </a: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 Local Municipality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etc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17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323" y="3662629"/>
            <a:ext cx="3924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16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sources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South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Africa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supply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128" y="397244"/>
            <a:ext cx="11768694" cy="6003119"/>
            <a:chOff x="239268" y="431207"/>
            <a:chExt cx="11768694" cy="60031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268" y="4230623"/>
              <a:ext cx="6195059" cy="2203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482" y="431207"/>
              <a:ext cx="5335523" cy="3261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0039" y="874652"/>
              <a:ext cx="5487923" cy="2956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42977" y="1762401"/>
              <a:ext cx="1348740" cy="620395"/>
            </a:xfrm>
            <a:custGeom>
              <a:avLst/>
              <a:gdLst/>
              <a:ahLst/>
              <a:cxnLst/>
              <a:rect l="l" t="t" r="r" b="b"/>
              <a:pathLst>
                <a:path w="1348739" h="620394">
                  <a:moveTo>
                    <a:pt x="1038606" y="0"/>
                  </a:moveTo>
                  <a:lnTo>
                    <a:pt x="1038606" y="155066"/>
                  </a:lnTo>
                  <a:lnTo>
                    <a:pt x="0" y="155066"/>
                  </a:lnTo>
                  <a:lnTo>
                    <a:pt x="0" y="465200"/>
                  </a:lnTo>
                  <a:lnTo>
                    <a:pt x="1038606" y="465200"/>
                  </a:lnTo>
                  <a:lnTo>
                    <a:pt x="1038606" y="620267"/>
                  </a:lnTo>
                  <a:lnTo>
                    <a:pt x="1348740" y="310133"/>
                  </a:lnTo>
                  <a:lnTo>
                    <a:pt x="10386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69123" y="368808"/>
            <a:ext cx="3049905" cy="368935"/>
          </a:xfrm>
          <a:prstGeom prst="rect">
            <a:avLst/>
          </a:prstGeom>
          <a:ln w="9525">
            <a:solidFill>
              <a:srgbClr val="58585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Water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resource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diversification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8481" y="1543410"/>
            <a:ext cx="489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2040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7312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dirty="0"/>
              <a:t>INSPIRING</a:t>
            </a:r>
            <a:r>
              <a:rPr spc="-40" dirty="0"/>
              <a:t> </a:t>
            </a:r>
            <a:r>
              <a:rPr spc="-35" dirty="0"/>
              <a:t>WATER</a:t>
            </a:r>
            <a:r>
              <a:rPr spc="-45" dirty="0"/>
              <a:t> </a:t>
            </a:r>
            <a:r>
              <a:rPr spc="-10" dirty="0"/>
              <a:t>CONVERSATIONS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03599BC7-00AE-B506-D26C-F56F5C7378B9}"/>
              </a:ext>
            </a:extLst>
          </p:cNvPr>
          <p:cNvSpPr txBox="1"/>
          <p:nvPr/>
        </p:nvSpPr>
        <p:spPr>
          <a:xfrm>
            <a:off x="76200" y="225924"/>
            <a:ext cx="28286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 Supply vs Demand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60" y="30984"/>
            <a:ext cx="11200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1800" dirty="0">
                <a:solidFill>
                  <a:srgbClr val="FF0000"/>
                </a:solidFill>
                <a:latin typeface="Calibri"/>
                <a:cs typeface="Calibri"/>
              </a:rPr>
              <a:t>d)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Threats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Water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Security</a:t>
            </a:r>
            <a:r>
              <a:rPr lang="en-US" sz="1800" spc="-10" dirty="0">
                <a:solidFill>
                  <a:srgbClr val="FF0000"/>
                </a:solidFill>
                <a:latin typeface="Calibri"/>
                <a:cs typeface="Calibri"/>
              </a:rPr>
              <a:t> (Water Quantity and Quality Stressors)</a:t>
            </a:r>
            <a:endParaRPr sz="1800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2920" y="914401"/>
            <a:ext cx="6096000" cy="5029199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3F2027B9-D879-14C8-A151-B3A8072EF98F}"/>
              </a:ext>
            </a:extLst>
          </p:cNvPr>
          <p:cNvSpPr txBox="1"/>
          <p:nvPr/>
        </p:nvSpPr>
        <p:spPr>
          <a:xfrm>
            <a:off x="304800" y="914401"/>
            <a:ext cx="3319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ii) Uneven Distribution of Water Resources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EE1C6A4-3EE1-30A6-9F62-A2F06BED3D50}"/>
              </a:ext>
            </a:extLst>
          </p:cNvPr>
          <p:cNvSpPr txBox="1"/>
          <p:nvPr/>
        </p:nvSpPr>
        <p:spPr>
          <a:xfrm>
            <a:off x="609600" y="1913200"/>
            <a:ext cx="424332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~50%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water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comes</a:t>
            </a:r>
            <a:r>
              <a:rPr kumimoji="0" sz="1600" b="1" i="0" u="none" strike="noStrike" kern="1200" cap="none" spc="-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10%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land</a:t>
            </a:r>
            <a:r>
              <a:rPr kumimoji="0" sz="1600" b="1" i="0" u="none" strike="noStrike" kern="120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</a:t>
            </a: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SWSA-</a:t>
            </a:r>
            <a:r>
              <a:rPr kumimoji="0" lang="en-US" sz="1600" b="1" i="0" u="none" strike="noStrike" kern="1200" cap="none" spc="-2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gw</a:t>
            </a:r>
            <a:r>
              <a: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method and delineation need improving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600" b="1" kern="1200" spc="-20" dirty="0">
              <a:solidFill>
                <a:srgbClr val="006FC0"/>
              </a:solidFill>
              <a:latin typeface="Calibri"/>
              <a:ea typeface="+mn-ea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i="1" kern="1200" spc="-2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But </a:t>
            </a:r>
            <a:r>
              <a:rPr kumimoji="0" lang="en-ZA" sz="16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SWSA vulnerable to land use &amp; land cover change, pollution, climate change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F877C-FD6C-DB78-A3D0-2CEADFB77802}"/>
              </a:ext>
            </a:extLst>
          </p:cNvPr>
          <p:cNvSpPr txBox="1"/>
          <p:nvPr/>
        </p:nvSpPr>
        <p:spPr>
          <a:xfrm>
            <a:off x="451527" y="3626268"/>
            <a:ext cx="34124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/>
                <a:cs typeface="Arial"/>
              </a:rPr>
              <a:t>Projects</a:t>
            </a:r>
            <a:r>
              <a:rPr lang="en-US" sz="1800" b="1" dirty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WR2012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Methodology development for water resources accounting,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Update of MAP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 err="1">
                <a:solidFill>
                  <a:srgbClr val="4471C4"/>
                </a:solidFill>
                <a:latin typeface="Calibri"/>
                <a:cs typeface="Calibri"/>
              </a:rPr>
              <a:t>etc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B826AD-1C2C-887E-23EB-F2DB90DC2133}"/>
              </a:ext>
            </a:extLst>
          </p:cNvPr>
          <p:cNvSpPr txBox="1"/>
          <p:nvPr/>
        </p:nvSpPr>
        <p:spPr>
          <a:xfrm>
            <a:off x="451987" y="5538794"/>
            <a:ext cx="86053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/>
                <a:cs typeface="Arial"/>
              </a:rPr>
              <a:t>Future Project:</a:t>
            </a:r>
            <a:endParaRPr lang="en-US" sz="1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pc="-10" dirty="0">
                <a:solidFill>
                  <a:srgbClr val="4471C4"/>
                </a:solidFill>
                <a:latin typeface="Calibri"/>
                <a:cs typeface="Calibri"/>
              </a:rPr>
              <a:t>Dynamic water balance and water resources accounting system at sub-Quaternary catchments (Quinary catchments) for South Africa</a:t>
            </a:r>
            <a:endParaRPr lang="en-ZA" b="1" i="1" spc="-10" dirty="0">
              <a:solidFill>
                <a:srgbClr val="4471C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90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909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Water Resources Assessment Theme 1: Water Availability</vt:lpstr>
      <vt:lpstr>A) Strategic Theme Objectives</vt:lpstr>
      <vt:lpstr>b) Strategic Focus Areas &amp; Outputs</vt:lpstr>
      <vt:lpstr>Strategic Focus Areas &amp; Outputs</vt:lpstr>
      <vt:lpstr>To ensure sustainable water availability across all scales and contexts; and to produce innovations that resolve water challenges &amp; improve water management practices.</vt:lpstr>
      <vt:lpstr>c) Threats to Water Security (Water Quantity and Quality Stressors)</vt:lpstr>
      <vt:lpstr>d) Threats to Water Security (Water Quantity and Quality Stressors)</vt:lpstr>
      <vt:lpstr>Water resource diversification</vt:lpstr>
      <vt:lpstr>d) Threats to Water Security (Water Quantity and Quality Stressors)</vt:lpstr>
      <vt:lpstr>Threats to Water Security (Water Quantity and Quality Stressors)</vt:lpstr>
      <vt:lpstr>e) 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Wandile Nomquphu</dc:creator>
  <cp:lastModifiedBy>Zama Zulu</cp:lastModifiedBy>
  <cp:revision>6</cp:revision>
  <dcterms:created xsi:type="dcterms:W3CDTF">2024-08-19T09:35:08Z</dcterms:created>
  <dcterms:modified xsi:type="dcterms:W3CDTF">2024-09-11T08:39:23Z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2024-06-03T00:00:00Z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2024-08-19T00:00:00Z</vt:filetime>
  </property>
  <property fmtid="{D5CDD505-2E9C-101B-9397-08002B2CF9AE}" pid="5" name="Producer">
    <vt:lpwstr>Adobe PDF Library 23.8.246</vt:lpwstr>
  </property>
</Properties>
</file>