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4" r:id="rId14"/>
    <p:sldId id="385" r:id="rId15"/>
    <p:sldId id="386" r:id="rId16"/>
    <p:sldId id="387" r:id="rId17"/>
    <p:sldId id="388" r:id="rId18"/>
    <p:sldId id="390" r:id="rId19"/>
    <p:sldId id="35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039A81-6AB8-47F6-847E-00A83B752B24}">
          <p14:sldIdLst>
            <p14:sldId id="256"/>
            <p14:sldId id="257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4"/>
            <p14:sldId id="385"/>
            <p14:sldId id="386"/>
            <p14:sldId id="387"/>
            <p14:sldId id="388"/>
            <p14:sldId id="390"/>
            <p14:sldId id="354"/>
          </p14:sldIdLst>
        </p14:section>
        <p14:section name="Untitled Section" id="{BBCDE5FA-0B17-4A9C-9325-93DD444578A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main Kallideen" initials="JK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46"/>
  </p:normalViewPr>
  <p:slideViewPr>
    <p:cSldViewPr>
      <p:cViewPr>
        <p:scale>
          <a:sx n="75" d="100"/>
          <a:sy n="75" d="100"/>
        </p:scale>
        <p:origin x="1618" y="2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7T17:24:14.546" idx="1">
    <p:pos x="10" y="10"/>
    <p:text>The slides are too wordy. Start with a slide as follows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51DB-E005-4228-AA85-491D7FE507B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64B73-251A-4F4B-A27F-3AA05C6EB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1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211C-E097-481A-A793-4212A3BD3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0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211C-E097-481A-A793-4212A3BD3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9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3211C-E097-481A-A793-4212A3BD3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6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47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3" y="1015"/>
            <a:ext cx="9143566" cy="6856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470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663" y="1162558"/>
            <a:ext cx="8440673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002" y="1171090"/>
            <a:ext cx="804799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openxmlformats.org/officeDocument/2006/relationships/image" Target="../media/image3.jpe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44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ater Research Commission - Water Institute of Southern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" y="5293203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-50800"/>
            <a:ext cx="9144000" cy="447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229" y="4267200"/>
            <a:ext cx="8543971" cy="147796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lang="en-US" sz="2800" b="1" spc="-5" dirty="0">
                <a:latin typeface="Trebuchet MS"/>
                <a:cs typeface="Trebuchet MS"/>
              </a:rPr>
              <a:t>SMART </a:t>
            </a:r>
            <a:r>
              <a:rPr lang="en-US" sz="2800" b="1" dirty="0">
                <a:latin typeface="Trebuchet MS"/>
                <a:cs typeface="Trebuchet MS"/>
              </a:rPr>
              <a:t>WATER</a:t>
            </a:r>
            <a:r>
              <a:rPr lang="en-US" sz="2800" b="1" spc="-60" dirty="0">
                <a:latin typeface="Trebuchet MS"/>
                <a:cs typeface="Trebuchet MS"/>
              </a:rPr>
              <a:t> </a:t>
            </a:r>
            <a:r>
              <a:rPr lang="en-US" sz="2800" b="1" spc="-5" dirty="0">
                <a:latin typeface="Trebuchet MS"/>
                <a:cs typeface="Trebuchet MS"/>
              </a:rPr>
              <a:t>MANAGEMENT APPLICATION</a:t>
            </a:r>
            <a:endParaRPr lang="en-US" sz="2800" dirty="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244"/>
              </a:spcBef>
            </a:pPr>
            <a:r>
              <a:rPr lang="en-US" sz="1400" dirty="0">
                <a:latin typeface="Trebuchet MS"/>
                <a:cs typeface="Trebuchet MS"/>
              </a:rPr>
              <a:t>The Next Level of Water Management Solutions </a:t>
            </a:r>
            <a:endParaRPr lang="en-US" sz="1400" dirty="0" smtClean="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244"/>
              </a:spcBef>
            </a:pPr>
            <a:endParaRPr lang="en-US" sz="1400" dirty="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244"/>
              </a:spcBef>
            </a:pPr>
            <a:r>
              <a:rPr lang="en-US" sz="1400" dirty="0" smtClean="0">
                <a:latin typeface="Trebuchet MS"/>
                <a:cs typeface="Trebuchet MS"/>
              </a:rPr>
              <a:t>12 September 2024</a:t>
            </a:r>
          </a:p>
          <a:p>
            <a:pPr marL="635" algn="ctr">
              <a:lnSpc>
                <a:spcPct val="100000"/>
              </a:lnSpc>
              <a:spcBef>
                <a:spcPts val="244"/>
              </a:spcBef>
            </a:pPr>
            <a:r>
              <a:rPr lang="en-US" sz="14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WRC Mpumalanga Provincial Partnership Support</a:t>
            </a:r>
            <a:endParaRPr sz="14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06207" y="5765038"/>
            <a:ext cx="1528572" cy="631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438400" y="5867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Paseka Lesolang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paseka@whcsolutions.co.za | +27 76 772 4596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3D740-919E-4FE4-BB2C-63ED653FD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86" y="-50800"/>
            <a:ext cx="9144000" cy="285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68" y="4197037"/>
            <a:ext cx="2660963" cy="2660963"/>
          </a:xfrm>
          <a:prstGeom prst="rect">
            <a:avLst/>
          </a:prstGeom>
        </p:spPr>
      </p:pic>
      <p:pic>
        <p:nvPicPr>
          <p:cNvPr id="6152" name="Picture 8" descr="Father Smangaliso Mkhatshwa Centre of Excellence | Soshangu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59" y="5032053"/>
            <a:ext cx="1729741" cy="126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947" y="2781151"/>
            <a:ext cx="1714649" cy="17146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8138BFE-6E03-4F83-8C39-9334C6F9ABCD}"/>
              </a:ext>
            </a:extLst>
          </p:cNvPr>
          <p:cNvSpPr txBox="1"/>
          <p:nvPr/>
        </p:nvSpPr>
        <p:spPr>
          <a:xfrm>
            <a:off x="12768196" y="7049869"/>
            <a:ext cx="2061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=&gt; Promotional Support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146" name="Picture 2" descr="City of Tshwane | Official (Page) | Preto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82" y="6725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1E834A4-6238-4125-A556-237CC87C03EB}"/>
              </a:ext>
            </a:extLst>
          </p:cNvPr>
          <p:cNvSpPr/>
          <p:nvPr/>
        </p:nvSpPr>
        <p:spPr>
          <a:xfrm>
            <a:off x="8476963" y="241693"/>
            <a:ext cx="601016" cy="256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27D6B-31C6-4276-803A-B25773321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1652" y="533400"/>
            <a:ext cx="1062348" cy="331580"/>
          </a:xfrm>
          <a:prstGeom prst="rect">
            <a:avLst/>
          </a:prstGeom>
        </p:spPr>
      </p:pic>
      <p:pic>
        <p:nvPicPr>
          <p:cNvPr id="13" name="Picture 2" descr="Water Research Commission - Water Institute of Southern Afr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5023"/>
            <a:ext cx="3265166" cy="21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0"/>
          <p:cNvSpPr txBox="1">
            <a:spLocks/>
          </p:cNvSpPr>
          <p:nvPr/>
        </p:nvSpPr>
        <p:spPr>
          <a:xfrm>
            <a:off x="175858" y="283287"/>
            <a:ext cx="675834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400" u="sng" kern="0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Key Strategic Partners + Roles    </a:t>
            </a:r>
            <a:endParaRPr lang="en-US" sz="2400" u="sng" kern="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5D5DED6-9754-4C19-A58D-EC021DC0B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81" y="3105127"/>
            <a:ext cx="1651388" cy="9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raze · GitHub">
            <a:extLst>
              <a:ext uri="{FF2B5EF4-FFF2-40B4-BE49-F238E27FC236}">
                <a16:creationId xmlns:a16="http://schemas.microsoft.com/office/drawing/2014/main" id="{01D821E0-22BB-4790-9C6F-8E455009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5" y="5489253"/>
            <a:ext cx="695959" cy="6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contactable logo">
            <a:extLst>
              <a:ext uri="{FF2B5EF4-FFF2-40B4-BE49-F238E27FC236}">
                <a16:creationId xmlns:a16="http://schemas.microsoft.com/office/drawing/2014/main" id="{F81914AC-14DA-4811-B9C5-0AE8CAC9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8" y="3392989"/>
            <a:ext cx="2325513" cy="7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C77CA3-1200-4855-A61B-C3AFA19E828E}"/>
              </a:ext>
            </a:extLst>
          </p:cNvPr>
          <p:cNvSpPr txBox="1"/>
          <p:nvPr/>
        </p:nvSpPr>
        <p:spPr>
          <a:xfrm>
            <a:off x="3048000" y="2450068"/>
            <a:ext cx="3564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Technical Development Support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AE796-B8E3-4972-B62A-C8970A46C66D}"/>
              </a:ext>
            </a:extLst>
          </p:cNvPr>
          <p:cNvSpPr txBox="1"/>
          <p:nvPr/>
        </p:nvSpPr>
        <p:spPr>
          <a:xfrm>
            <a:off x="609600" y="4126468"/>
            <a:ext cx="2905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Material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upplier  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3F66B2-837A-4996-AF5B-065CE04B8A56}"/>
              </a:ext>
            </a:extLst>
          </p:cNvPr>
          <p:cNvSpPr txBox="1"/>
          <p:nvPr/>
        </p:nvSpPr>
        <p:spPr>
          <a:xfrm>
            <a:off x="6859884" y="4076551"/>
            <a:ext cx="195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POS Supply 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3319B8-1EFC-4FA2-8DC9-1913C438222C}"/>
              </a:ext>
            </a:extLst>
          </p:cNvPr>
          <p:cNvSpPr txBox="1"/>
          <p:nvPr/>
        </p:nvSpPr>
        <p:spPr>
          <a:xfrm>
            <a:off x="329888" y="6203670"/>
            <a:ext cx="3632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Customer Engagement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B94195-9C2A-4262-90A5-8CAFEAB54133}"/>
              </a:ext>
            </a:extLst>
          </p:cNvPr>
          <p:cNvSpPr txBox="1"/>
          <p:nvPr/>
        </p:nvSpPr>
        <p:spPr>
          <a:xfrm>
            <a:off x="3596968" y="4040358"/>
            <a:ext cx="2061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User Verification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44F6E-7DE3-46D8-A694-6F6C5F3A88BC}"/>
              </a:ext>
            </a:extLst>
          </p:cNvPr>
          <p:cNvSpPr txBox="1"/>
          <p:nvPr/>
        </p:nvSpPr>
        <p:spPr>
          <a:xfrm>
            <a:off x="633057" y="2377472"/>
            <a:ext cx="2061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Proof of Concept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F5FB6D-FADD-405A-8704-7828C1BD3447}"/>
              </a:ext>
            </a:extLst>
          </p:cNvPr>
          <p:cNvSpPr txBox="1"/>
          <p:nvPr/>
        </p:nvSpPr>
        <p:spPr>
          <a:xfrm>
            <a:off x="3124200" y="6251253"/>
            <a:ext cx="2923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Training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Plumbers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92710BA8-4D58-A66B-1583-CB3FA8CF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01" y="5561281"/>
            <a:ext cx="1276799" cy="5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blog.soton.ac.uk/fblaplacements/files/2015/03/ibm_logo.jpg">
            <a:extLst>
              <a:ext uri="{FF2B5EF4-FFF2-40B4-BE49-F238E27FC236}">
                <a16:creationId xmlns:a16="http://schemas.microsoft.com/office/drawing/2014/main" id="{4BA2BBAF-754F-4DF7-A7A3-BB6FAA2B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24" y="1312171"/>
            <a:ext cx="2505968" cy="11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944F6E-7DE3-46D8-A694-6F6C5F3A88BC}"/>
              </a:ext>
            </a:extLst>
          </p:cNvPr>
          <p:cNvSpPr txBox="1"/>
          <p:nvPr/>
        </p:nvSpPr>
        <p:spPr>
          <a:xfrm>
            <a:off x="6701546" y="2529872"/>
            <a:ext cx="2061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Pilo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t Platform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6" name="AutoShape 10" descr="South African Local Govern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F5FB6D-FADD-405A-8704-7828C1BD3447}"/>
              </a:ext>
            </a:extLst>
          </p:cNvPr>
          <p:cNvSpPr txBox="1"/>
          <p:nvPr/>
        </p:nvSpPr>
        <p:spPr>
          <a:xfrm>
            <a:off x="6248400" y="6262921"/>
            <a:ext cx="2923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Plumber Accreditation 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8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0800"/>
            <a:ext cx="9144000" cy="447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609600" y="4495800"/>
            <a:ext cx="7818755" cy="99578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SMART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WATER</a:t>
            </a:r>
            <a:r>
              <a:rPr kumimoji="0" sz="28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MANAGEMENT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Toilet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upgrade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program</a:t>
            </a:r>
            <a:r>
              <a:rPr kumimoji="0" lang="en-US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and 4IR Water efficiency practices </a:t>
            </a: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15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ssmart Group Supply Chain Learnership andWorkplace Experience opportunity  2022/2023 - Disability Conn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30717"/>
            <a:ext cx="3425825" cy="22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8894191" y="658317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44789" y="262013"/>
            <a:ext cx="652538" cy="263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9188" y="555561"/>
            <a:ext cx="487362" cy="49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915" y="228600"/>
            <a:ext cx="677037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900" spc="-5" dirty="0" smtClean="0">
                <a:solidFill>
                  <a:srgbClr val="002060"/>
                </a:solidFill>
                <a:latin typeface="Trebuchet MS"/>
                <a:cs typeface="Trebuchet MS"/>
              </a:rPr>
              <a:t>Demonstrated Success </a:t>
            </a:r>
            <a:endParaRPr sz="19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2" y="2133600"/>
            <a:ext cx="9084488" cy="4337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7600" y="3810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Leak-Less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Valve: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318L per day, per toilet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Leak-Less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Valve: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day, per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Daily Savings:	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267L per day, per toilet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Savings Outcome:  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84% decreased consumption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Monetary Savings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R3000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year, per toilet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Payback period:        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Within 90 days (3 Months)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152" y="6394311"/>
            <a:ext cx="892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Water Savings: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million liters p/y  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Monetary Savings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R63 000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p/y 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1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4086" y="658317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44789" y="262013"/>
            <a:ext cx="652538" cy="26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9188" y="555561"/>
            <a:ext cx="487362" cy="49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9820" y="800100"/>
            <a:ext cx="4171187" cy="5896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6136" y="796912"/>
            <a:ext cx="4177665" cy="5902325"/>
          </a:xfrm>
          <a:custGeom>
            <a:avLst/>
            <a:gdLst/>
            <a:ahLst/>
            <a:cxnLst/>
            <a:rect l="l" t="t" r="r" b="b"/>
            <a:pathLst>
              <a:path w="4177665" h="5902325">
                <a:moveTo>
                  <a:pt x="0" y="5902071"/>
                </a:moveTo>
                <a:lnTo>
                  <a:pt x="4177665" y="5902071"/>
                </a:lnTo>
                <a:lnTo>
                  <a:pt x="4177665" y="0"/>
                </a:lnTo>
                <a:lnTo>
                  <a:pt x="0" y="0"/>
                </a:lnTo>
                <a:lnTo>
                  <a:pt x="0" y="590207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0200" y="264998"/>
            <a:ext cx="774001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9275" algn="l"/>
                <a:tab pos="2486025" algn="l"/>
                <a:tab pos="6205855" algn="l"/>
                <a:tab pos="6886575" algn="l"/>
              </a:tabLst>
            </a:pPr>
            <a:r>
              <a:rPr lang="en-ZA" sz="2400" spc="254" dirty="0" smtClean="0">
                <a:solidFill>
                  <a:srgbClr val="0070C0"/>
                </a:solidFill>
                <a:latin typeface="Trebuchet MS"/>
                <a:cs typeface="Trebuchet MS"/>
              </a:rPr>
              <a:t>Successful Municipal Project</a:t>
            </a:r>
            <a:endParaRPr lang="en-ZA" sz="2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8635" y="1015746"/>
            <a:ext cx="1962150" cy="1895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4900" y="1682658"/>
            <a:ext cx="242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Skilled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Youth, Women, and Men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Jobs created: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jobs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Installed units: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865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Saved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date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Calibri"/>
              </a:rPr>
              <a:t>Over 90 </a:t>
            </a:r>
            <a:r>
              <a:rPr lang="en-US" noProof="0" dirty="0" err="1" smtClean="0">
                <a:solidFill>
                  <a:prstClr val="black"/>
                </a:solidFill>
                <a:latin typeface="Calibri"/>
              </a:rPr>
              <a:t>Megalitres</a:t>
            </a:r>
            <a:r>
              <a:rPr lang="en-US" noProof="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225386"/>
    </mc:Choice>
    <mc:Fallback xmlns="">
      <p:transition spd="slow" advTm="22538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4086" y="658317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44789" y="262013"/>
            <a:ext cx="652538" cy="26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9188" y="555561"/>
            <a:ext cx="487362" cy="49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6136" y="796912"/>
            <a:ext cx="4177665" cy="5902325"/>
          </a:xfrm>
          <a:custGeom>
            <a:avLst/>
            <a:gdLst/>
            <a:ahLst/>
            <a:cxnLst/>
            <a:rect l="l" t="t" r="r" b="b"/>
            <a:pathLst>
              <a:path w="4177665" h="5902325">
                <a:moveTo>
                  <a:pt x="0" y="5902071"/>
                </a:moveTo>
                <a:lnTo>
                  <a:pt x="4177665" y="5902071"/>
                </a:lnTo>
                <a:lnTo>
                  <a:pt x="4177665" y="0"/>
                </a:lnTo>
                <a:lnTo>
                  <a:pt x="0" y="0"/>
                </a:lnTo>
                <a:lnTo>
                  <a:pt x="0" y="590207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2400" y="264998"/>
            <a:ext cx="774001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9275" algn="l"/>
                <a:tab pos="2486025" algn="l"/>
                <a:tab pos="6205855" algn="l"/>
                <a:tab pos="6886575" algn="l"/>
              </a:tabLst>
            </a:pPr>
            <a:r>
              <a:rPr lang="en-ZA" sz="2400" spc="254" dirty="0" smtClean="0">
                <a:solidFill>
                  <a:srgbClr val="0070C0"/>
                </a:solidFill>
                <a:latin typeface="Trebuchet MS"/>
                <a:cs typeface="Trebuchet MS"/>
              </a:rPr>
              <a:t>Awarded Project In Mpumalanga</a:t>
            </a:r>
            <a:endParaRPr lang="en-ZA" sz="2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772" y="817582"/>
            <a:ext cx="4103668" cy="5765589"/>
          </a:xfrm>
          <a:prstGeom prst="rect">
            <a:avLst/>
          </a:prstGeom>
        </p:spPr>
      </p:pic>
      <p:pic>
        <p:nvPicPr>
          <p:cNvPr id="9218" name="Picture 2" descr="Nkangala logo – Nkangala District Municipa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21975"/>
            <a:ext cx="22096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05600" y="1066800"/>
            <a:ext cx="2420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To be Skilled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Youth, Women, Men, and the Disabled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Jobs to be created: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 jobs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/>
              </a:rPr>
              <a:t>Units to be Installed: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100 000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</a:t>
            </a:r>
            <a:r>
              <a:rPr lang="en-US" b="1" dirty="0" smtClean="0">
                <a:solidFill>
                  <a:srgbClr val="0070C0"/>
                </a:solidFill>
                <a:latin typeface="Calibri"/>
              </a:rPr>
              <a:t>to be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Calibri"/>
              </a:rPr>
              <a:t>Over 3000 </a:t>
            </a:r>
            <a:r>
              <a:rPr lang="en-US" noProof="0" dirty="0" err="1" smtClean="0">
                <a:solidFill>
                  <a:prstClr val="black"/>
                </a:solidFill>
                <a:latin typeface="Calibri"/>
              </a:rPr>
              <a:t>Megalitres</a:t>
            </a:r>
            <a:r>
              <a:rPr lang="en-US" noProof="0" dirty="0" smtClean="0">
                <a:solidFill>
                  <a:prstClr val="black"/>
                </a:solidFill>
                <a:latin typeface="Calibri"/>
              </a:rPr>
              <a:t> per year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Water to be Saved: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Calibri"/>
              </a:rPr>
              <a:t>Over R20m in direct savings per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Project 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n-Activated 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225386"/>
    </mc:Choice>
    <mc:Fallback xmlns="">
      <p:transition spd="slow" advTm="22538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0800"/>
            <a:ext cx="9144000" cy="447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4364013"/>
            <a:ext cx="7818755" cy="8059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SMARTLOCK VANDAL PROOF UNITS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Innovative Protection Against Vandalism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Critical Water Infrastructure </a:t>
            </a:r>
            <a:endParaRPr kumimoji="0" lang="en-US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381000"/>
            <a:ext cx="23622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670" y="990600"/>
            <a:ext cx="3810330" cy="393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" y="304285"/>
            <a:ext cx="71354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400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Solution </a:t>
            </a:r>
            <a:endParaRPr sz="2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DB4D4C5-422E-2189-C636-1F7B674F632E}"/>
              </a:ext>
            </a:extLst>
          </p:cNvPr>
          <p:cNvSpPr/>
          <p:nvPr/>
        </p:nvSpPr>
        <p:spPr>
          <a:xfrm>
            <a:off x="8153400" y="304800"/>
            <a:ext cx="924579" cy="409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F7EB9E9-A18F-C179-C949-C64C5FC68597}"/>
              </a:ext>
            </a:extLst>
          </p:cNvPr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93E82-79CC-049A-3F2E-6078BC29CFDD}"/>
              </a:ext>
            </a:extLst>
          </p:cNvPr>
          <p:cNvSpPr txBox="1"/>
          <p:nvPr/>
        </p:nvSpPr>
        <p:spPr>
          <a:xfrm>
            <a:off x="126423" y="1779687"/>
            <a:ext cx="8891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C00000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dirty="0" smtClean="0">
                <a:latin typeface="Calibri"/>
              </a:rPr>
              <a:t>U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nderground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centralised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access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management.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dirty="0" err="1">
                <a:latin typeface="Calibri"/>
              </a:rPr>
              <a:t>A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uthorising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access requests to remote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locations</a:t>
            </a:r>
            <a:endParaRPr lang="en-US" dirty="0"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dirty="0" smtClean="0">
                <a:latin typeface="Calibri"/>
              </a:rPr>
              <a:t>E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xact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location of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on site personnel.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dirty="0" smtClean="0">
                <a:latin typeface="Calibri"/>
              </a:rPr>
              <a:t>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ecure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mobile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communication keys i.e. Bluetooth.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Calibri"/>
              </a:rPr>
              <a:t>A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ddresses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all the functional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requirements [vandal proof]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Calibri"/>
              </a:rPr>
              <a:t>A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ccess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control and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monitoring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of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water and sanitation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infrastructure, manholes,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pump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stations, critical equipment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i.e. </a:t>
            </a:r>
            <a:r>
              <a:rPr lang="en-US" dirty="0" smtClean="0">
                <a:latin typeface="Calibri"/>
              </a:rPr>
              <a:t>Transformers, Monitoring points etc.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 descr="Rand Wate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039912"/>
            <a:ext cx="233954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" y="304285"/>
            <a:ext cx="71354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400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Value </a:t>
            </a:r>
            <a:endParaRPr sz="2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DB4D4C5-422E-2189-C636-1F7B674F632E}"/>
              </a:ext>
            </a:extLst>
          </p:cNvPr>
          <p:cNvSpPr/>
          <p:nvPr/>
        </p:nvSpPr>
        <p:spPr>
          <a:xfrm>
            <a:off x="8153400" y="304800"/>
            <a:ext cx="924579" cy="409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F7EB9E9-A18F-C179-C949-C64C5FC68597}"/>
              </a:ext>
            </a:extLst>
          </p:cNvPr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93E82-79CC-049A-3F2E-6078BC29CFDD}"/>
              </a:ext>
            </a:extLst>
          </p:cNvPr>
          <p:cNvSpPr txBox="1"/>
          <p:nvPr/>
        </p:nvSpPr>
        <p:spPr>
          <a:xfrm>
            <a:off x="76200" y="486250"/>
            <a:ext cx="650297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>
                <a:latin typeface="Calibri"/>
              </a:rPr>
              <a:t>B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arrier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against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crime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>
                <a:latin typeface="Calibri"/>
              </a:rPr>
              <a:t>N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o scrap resell value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Load-bearing capability for assorted utility infrastructure 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 smtClean="0">
                <a:latin typeface="Calibri"/>
              </a:rPr>
              <a:t>Very Durable;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40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years’ service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lifespan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>
                <a:latin typeface="Calibri"/>
              </a:rPr>
              <a:t>E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lectronic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locking and monitoring 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>
                <a:latin typeface="Calibri"/>
              </a:rPr>
              <a:t>C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ontrol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in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authorising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access to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infrastructure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>
                <a:latin typeface="Calibri"/>
              </a:rPr>
              <a:t>D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etect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and record geographical locations of all access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points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>
                <a:latin typeface="Calibri"/>
              </a:rPr>
              <a:t>C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omplete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and validated geographical asset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record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Market-leading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performance in ergonomics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:\Users\home\AppData\Local\Packages\5319275A.WhatsAppDesktop_cv1g1gvanyjgm\TempState\65C5532392C79B258BC34EE22C9CADCB\WhatsApp Image 2024-02-29 at 12.08.35_b43c694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1270"/>
            <a:ext cx="1459130" cy="253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home\AppData\Local\Packages\5319275A.WhatsAppDesktop_cv1g1gvanyjgm\TempState\7D288F69A0110EA0ADD97AE01491E752\WhatsApp Image 2024-02-29 at 12.08.35_c3c90d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419601"/>
            <a:ext cx="1447800" cy="236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martlock chamber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0"/>
            <a:ext cx="1447800" cy="2042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629400" y="1270337"/>
            <a:ext cx="11555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Bluetooth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ey activated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authorized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and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ersonnel 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8078" y="2971800"/>
            <a:ext cx="1319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Z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Safely secured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Underground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Elevated when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Required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5105400"/>
            <a:ext cx="13211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Easy Access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Authorized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Personnel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Alarms and Alerts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Upon temper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ttempts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nauthorized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DB4D4C5-422E-2189-C636-1F7B674F632E}"/>
              </a:ext>
            </a:extLst>
          </p:cNvPr>
          <p:cNvSpPr/>
          <p:nvPr/>
        </p:nvSpPr>
        <p:spPr>
          <a:xfrm>
            <a:off x="7990821" y="304800"/>
            <a:ext cx="924579" cy="409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F7EB9E9-A18F-C179-C949-C64C5FC68597}"/>
              </a:ext>
            </a:extLst>
          </p:cNvPr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93E82-79CC-049A-3F2E-6078BC29CFDD}"/>
              </a:ext>
            </a:extLst>
          </p:cNvPr>
          <p:cNvSpPr txBox="1"/>
          <p:nvPr/>
        </p:nvSpPr>
        <p:spPr>
          <a:xfrm>
            <a:off x="76200" y="186040"/>
            <a:ext cx="8891154" cy="78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63550" lvl="0" indent="-451484">
              <a:spcBef>
                <a:spcPts val="1240"/>
              </a:spcBef>
              <a:buFont typeface="Wingdings"/>
              <a:buChar char=""/>
              <a:tabLst>
                <a:tab pos="463550" algn="l"/>
                <a:tab pos="464184" algn="l"/>
                <a:tab pos="6444615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2010 Most </a:t>
            </a:r>
            <a:r>
              <a:rPr lang="en-ZA" sz="1400" spc="-10" dirty="0">
                <a:latin typeface="Arial"/>
                <a:cs typeface="Arial"/>
              </a:rPr>
              <a:t>Innovative </a:t>
            </a:r>
            <a:r>
              <a:rPr lang="en-ZA" sz="1400" spc="-5" dirty="0">
                <a:latin typeface="Arial"/>
                <a:cs typeface="Arial"/>
              </a:rPr>
              <a:t>Product – Maker</a:t>
            </a:r>
            <a:r>
              <a:rPr lang="en-ZA" sz="1400" spc="290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Faire</a:t>
            </a:r>
            <a:r>
              <a:rPr lang="en-ZA" sz="1400" spc="25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Africa, </a:t>
            </a:r>
            <a:r>
              <a:rPr lang="en-ZA" sz="1400" spc="-10" dirty="0">
                <a:latin typeface="Arial"/>
                <a:cs typeface="Arial"/>
              </a:rPr>
              <a:t>Kenya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2012 JCI Best Business Plan 1st Prize Winner – South</a:t>
            </a:r>
            <a:r>
              <a:rPr lang="en-ZA" sz="1400" spc="170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Africa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2012 </a:t>
            </a:r>
            <a:r>
              <a:rPr lang="en-ZA" sz="1400" spc="-10" dirty="0">
                <a:latin typeface="Arial"/>
                <a:cs typeface="Arial"/>
              </a:rPr>
              <a:t>Innovative </a:t>
            </a:r>
            <a:r>
              <a:rPr lang="en-ZA" sz="1400" spc="-5" dirty="0">
                <a:latin typeface="Arial"/>
                <a:cs typeface="Arial"/>
              </a:rPr>
              <a:t>Social Entrepreneurship – SAB</a:t>
            </a:r>
            <a:r>
              <a:rPr lang="en-ZA" sz="1400" spc="204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Foundation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2012 JCI </a:t>
            </a:r>
            <a:r>
              <a:rPr lang="en-ZA" sz="1400" spc="-10" dirty="0">
                <a:latin typeface="Arial"/>
                <a:cs typeface="Arial"/>
              </a:rPr>
              <a:t>Creative </a:t>
            </a:r>
            <a:r>
              <a:rPr lang="en-ZA" sz="1400" spc="-5" dirty="0">
                <a:latin typeface="Arial"/>
                <a:cs typeface="Arial"/>
              </a:rPr>
              <a:t>Young Entrepreneurship </a:t>
            </a:r>
            <a:r>
              <a:rPr lang="en-ZA" sz="1400" spc="5" dirty="0">
                <a:latin typeface="Arial"/>
                <a:cs typeface="Arial"/>
              </a:rPr>
              <a:t>Award </a:t>
            </a:r>
            <a:r>
              <a:rPr lang="en-ZA" sz="1400" spc="-5" dirty="0">
                <a:latin typeface="Arial"/>
                <a:cs typeface="Arial"/>
              </a:rPr>
              <a:t>– Taipei,</a:t>
            </a:r>
            <a:r>
              <a:rPr lang="en-ZA" sz="1400" spc="180" dirty="0">
                <a:latin typeface="Arial"/>
                <a:cs typeface="Arial"/>
              </a:rPr>
              <a:t> </a:t>
            </a:r>
            <a:r>
              <a:rPr lang="en-ZA" sz="1400" dirty="0">
                <a:latin typeface="Arial"/>
                <a:cs typeface="Arial"/>
              </a:rPr>
              <a:t>Taiwan</a:t>
            </a: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2013 one </a:t>
            </a:r>
            <a:r>
              <a:rPr lang="en-ZA" sz="1400" dirty="0">
                <a:latin typeface="Arial"/>
                <a:cs typeface="Arial"/>
              </a:rPr>
              <a:t>of </a:t>
            </a:r>
            <a:r>
              <a:rPr lang="en-ZA" sz="1400" spc="-5" dirty="0">
                <a:latin typeface="Arial"/>
                <a:cs typeface="Arial"/>
              </a:rPr>
              <a:t>3 </a:t>
            </a:r>
            <a:r>
              <a:rPr lang="en-ZA" sz="1400" spc="-10" dirty="0">
                <a:latin typeface="Arial"/>
                <a:cs typeface="Arial"/>
              </a:rPr>
              <a:t>innovators </a:t>
            </a:r>
            <a:r>
              <a:rPr lang="en-ZA" sz="1400" spc="-5" dirty="0">
                <a:latin typeface="Arial"/>
                <a:cs typeface="Arial"/>
              </a:rPr>
              <a:t>selected in Africa for </a:t>
            </a:r>
            <a:r>
              <a:rPr lang="en-ZA" sz="1400" spc="-10" dirty="0">
                <a:latin typeface="Arial"/>
                <a:cs typeface="Arial"/>
              </a:rPr>
              <a:t>RAN </a:t>
            </a:r>
            <a:r>
              <a:rPr lang="en-ZA" sz="1400" spc="-5" dirty="0">
                <a:latin typeface="Arial"/>
                <a:cs typeface="Arial"/>
              </a:rPr>
              <a:t>– Silicon </a:t>
            </a:r>
            <a:r>
              <a:rPr lang="en-ZA" sz="1400" spc="-10" dirty="0">
                <a:latin typeface="Arial"/>
                <a:cs typeface="Arial"/>
              </a:rPr>
              <a:t>Valley,</a:t>
            </a:r>
            <a:r>
              <a:rPr lang="en-ZA" sz="1400" spc="370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USA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5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2014 </a:t>
            </a:r>
            <a:r>
              <a:rPr lang="en-ZA" sz="1400" dirty="0">
                <a:latin typeface="Arial"/>
                <a:cs typeface="Arial"/>
              </a:rPr>
              <a:t>Technology Top </a:t>
            </a:r>
            <a:r>
              <a:rPr lang="en-ZA" sz="1400" spc="-5" dirty="0">
                <a:latin typeface="Arial"/>
                <a:cs typeface="Arial"/>
              </a:rPr>
              <a:t>100 Company</a:t>
            </a:r>
            <a:r>
              <a:rPr lang="en-ZA" sz="1400" spc="75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Winner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2015 Standard Bank Water4Africa Competition</a:t>
            </a:r>
            <a:r>
              <a:rPr lang="en-ZA" sz="1400" spc="125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Judge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2015 Top 3 Most </a:t>
            </a:r>
            <a:r>
              <a:rPr lang="en-ZA" sz="1400" spc="-10" dirty="0">
                <a:latin typeface="Arial"/>
                <a:cs typeface="Arial"/>
              </a:rPr>
              <a:t>Disruptive </a:t>
            </a:r>
            <a:r>
              <a:rPr lang="en-ZA" sz="1400" spc="-5" dirty="0">
                <a:latin typeface="Arial"/>
                <a:cs typeface="Arial"/>
              </a:rPr>
              <a:t>&amp; Promising </a:t>
            </a:r>
            <a:r>
              <a:rPr lang="en-ZA" sz="1400" dirty="0">
                <a:latin typeface="Arial"/>
                <a:cs typeface="Arial"/>
              </a:rPr>
              <a:t>Start-up </a:t>
            </a:r>
            <a:r>
              <a:rPr lang="en-ZA" sz="1400" spc="-5" dirty="0">
                <a:latin typeface="Arial"/>
                <a:cs typeface="Arial"/>
              </a:rPr>
              <a:t>in the World –</a:t>
            </a:r>
            <a:r>
              <a:rPr lang="en-ZA" sz="1400" spc="229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Spain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2015 Green City </a:t>
            </a:r>
            <a:r>
              <a:rPr lang="en-ZA" sz="1400" spc="-5" dirty="0" err="1">
                <a:latin typeface="Arial"/>
                <a:cs typeface="Arial"/>
              </a:rPr>
              <a:t>Startup</a:t>
            </a:r>
            <a:r>
              <a:rPr lang="en-ZA" sz="1400" spc="80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Winner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  <a:tab pos="2866390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2017 Top</a:t>
            </a:r>
            <a:r>
              <a:rPr lang="en-ZA" sz="1400" spc="50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100</a:t>
            </a:r>
            <a:r>
              <a:rPr lang="en-ZA" sz="1400" spc="35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Youth </a:t>
            </a:r>
            <a:r>
              <a:rPr lang="en-ZA" sz="1400" spc="-10" dirty="0">
                <a:latin typeface="Arial"/>
                <a:cs typeface="Arial"/>
              </a:rPr>
              <a:t>Innovator </a:t>
            </a:r>
            <a:r>
              <a:rPr lang="en-ZA" sz="1400" spc="-5" dirty="0">
                <a:latin typeface="Arial"/>
                <a:cs typeface="Arial"/>
              </a:rPr>
              <a:t>of the</a:t>
            </a:r>
            <a:r>
              <a:rPr lang="en-ZA" sz="1400" spc="65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Year</a:t>
            </a:r>
            <a:endParaRPr lang="en-ZA" sz="1400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2018 Global Cleantech </a:t>
            </a:r>
            <a:r>
              <a:rPr lang="en-ZA" sz="1400" spc="-10" dirty="0">
                <a:latin typeface="Arial"/>
                <a:cs typeface="Arial"/>
              </a:rPr>
              <a:t>Innovation </a:t>
            </a:r>
            <a:r>
              <a:rPr lang="en-ZA" sz="1400" spc="-5" dirty="0">
                <a:latin typeface="Arial"/>
                <a:cs typeface="Arial"/>
              </a:rPr>
              <a:t>Programme Alumni</a:t>
            </a:r>
            <a:r>
              <a:rPr lang="en-ZA" sz="1400" spc="200" dirty="0">
                <a:latin typeface="Arial"/>
                <a:cs typeface="Arial"/>
              </a:rPr>
              <a:t> </a:t>
            </a:r>
            <a:r>
              <a:rPr lang="en-ZA" sz="1400" spc="-5" dirty="0">
                <a:latin typeface="Arial"/>
                <a:cs typeface="Arial"/>
              </a:rPr>
              <a:t>Leader</a:t>
            </a: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2019 Premier Service Excellence Award for Innovation </a:t>
            </a: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2021 Best 4IR </a:t>
            </a:r>
            <a:r>
              <a:rPr lang="en-ZA" sz="1400" spc="-5" dirty="0" err="1">
                <a:latin typeface="Arial"/>
                <a:cs typeface="Arial"/>
              </a:rPr>
              <a:t>Aquatech</a:t>
            </a:r>
            <a:r>
              <a:rPr lang="en-ZA" sz="1400" spc="-5" dirty="0">
                <a:latin typeface="Arial"/>
                <a:cs typeface="Arial"/>
              </a:rPr>
              <a:t> Innovation Advert</a:t>
            </a: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2022 Mandela Washington </a:t>
            </a:r>
            <a:r>
              <a:rPr lang="en-ZA" sz="1400" spc="-5" dirty="0" smtClean="0">
                <a:latin typeface="Arial"/>
                <a:cs typeface="Arial"/>
              </a:rPr>
              <a:t>Fellow – USA </a:t>
            </a:r>
            <a:endParaRPr lang="en-ZA" sz="1400" spc="-5" dirty="0">
              <a:latin typeface="Arial"/>
              <a:cs typeface="Arial"/>
            </a:endParaRP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2022 </a:t>
            </a:r>
            <a:r>
              <a:rPr lang="en-ZA" sz="1400" dirty="0">
                <a:latin typeface="Arial"/>
                <a:cs typeface="Arial"/>
              </a:rPr>
              <a:t>Technology Top </a:t>
            </a:r>
            <a:r>
              <a:rPr lang="en-ZA" sz="1400" spc="-5" dirty="0">
                <a:latin typeface="Arial"/>
                <a:cs typeface="Arial"/>
              </a:rPr>
              <a:t>100 Company</a:t>
            </a:r>
            <a:r>
              <a:rPr lang="en-ZA" sz="1400" spc="75" dirty="0">
                <a:latin typeface="Arial"/>
                <a:cs typeface="Arial"/>
              </a:rPr>
              <a:t> 5 x Award </a:t>
            </a:r>
            <a:r>
              <a:rPr lang="en-ZA" sz="1400" spc="-5" dirty="0" smtClean="0">
                <a:latin typeface="Arial"/>
                <a:cs typeface="Arial"/>
              </a:rPr>
              <a:t>Winner</a:t>
            </a: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 smtClean="0">
                <a:latin typeface="Arial"/>
                <a:cs typeface="Arial"/>
              </a:rPr>
              <a:t>2022 EWSETA Water Innovation Awards </a:t>
            </a:r>
            <a:r>
              <a:rPr lang="en-ZA" sz="1400" spc="-5" dirty="0">
                <a:latin typeface="Arial"/>
                <a:cs typeface="Arial"/>
              </a:rPr>
              <a:t>1</a:t>
            </a:r>
            <a:r>
              <a:rPr lang="en-ZA" sz="1400" spc="-5" baseline="30000" dirty="0">
                <a:latin typeface="Arial"/>
                <a:cs typeface="Arial"/>
              </a:rPr>
              <a:t>st</a:t>
            </a:r>
            <a:r>
              <a:rPr lang="en-ZA" sz="1400" spc="-5" dirty="0">
                <a:latin typeface="Arial"/>
                <a:cs typeface="Arial"/>
              </a:rPr>
              <a:t> Prize Winner </a:t>
            </a: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2023 Global Exporters Accelerator Programme (GEAP) Innovation Award</a:t>
            </a:r>
          </a:p>
          <a:p>
            <a:pPr marL="463550" lvl="0" indent="-451484">
              <a:spcBef>
                <a:spcPts val="1140"/>
              </a:spcBef>
              <a:buFont typeface="Wingdings"/>
              <a:buChar char=""/>
              <a:tabLst>
                <a:tab pos="463550" algn="l"/>
                <a:tab pos="464184" algn="l"/>
              </a:tabLst>
              <a:defRPr/>
            </a:pPr>
            <a:r>
              <a:rPr lang="en-ZA" sz="1400" spc="-5" dirty="0">
                <a:latin typeface="Arial"/>
                <a:cs typeface="Arial"/>
              </a:rPr>
              <a:t>2023 South African Innovation Awards 1</a:t>
            </a:r>
            <a:r>
              <a:rPr lang="en-ZA" sz="1400" spc="-5" baseline="30000" dirty="0">
                <a:latin typeface="Arial"/>
                <a:cs typeface="Arial"/>
              </a:rPr>
              <a:t>st</a:t>
            </a:r>
            <a:r>
              <a:rPr lang="en-ZA" sz="1400" spc="-5" dirty="0">
                <a:latin typeface="Arial"/>
                <a:cs typeface="Arial"/>
              </a:rPr>
              <a:t> Prize Winner  </a:t>
            </a:r>
            <a:endParaRPr lang="en-ZA" sz="1400" dirty="0">
              <a:latin typeface="Arial"/>
              <a:cs typeface="Arial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4" name="AutoShape 2" descr="Rand Wate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307975" y="228085"/>
            <a:ext cx="399922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rgbClr val="00AF5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  <a:tabLst>
                <a:tab pos="1744345" algn="l"/>
                <a:tab pos="2167890" algn="l"/>
              </a:tabLst>
            </a:pPr>
            <a:r>
              <a:rPr lang="en-ZA" sz="2400" kern="0" spc="210" dirty="0" smtClean="0">
                <a:solidFill>
                  <a:srgbClr val="0070C0"/>
                </a:solidFill>
                <a:latin typeface="Trebuchet MS"/>
                <a:cs typeface="Trebuchet MS"/>
              </a:rPr>
              <a:t>Awards and</a:t>
            </a:r>
            <a:r>
              <a:rPr lang="en-ZA" sz="2400" kern="0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	</a:t>
            </a:r>
            <a:r>
              <a:rPr lang="en-ZA" sz="2400" kern="0" spc="215" dirty="0" smtClean="0">
                <a:solidFill>
                  <a:srgbClr val="0070C0"/>
                </a:solidFill>
                <a:latin typeface="Trebuchet MS"/>
                <a:cs typeface="Trebuchet MS"/>
              </a:rPr>
              <a:t>Honours</a:t>
            </a:r>
            <a:endParaRPr lang="en-ZA" sz="2400" kern="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8" name="AutoShape 4" descr="Awar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5" name="object 4"/>
          <p:cNvSpPr/>
          <p:nvPr/>
        </p:nvSpPr>
        <p:spPr>
          <a:xfrm>
            <a:off x="7696200" y="279097"/>
            <a:ext cx="1321954" cy="559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43400"/>
            <a:ext cx="3733800" cy="19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6786" y="6607854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37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44789" y="262013"/>
            <a:ext cx="652538" cy="26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9188" y="555561"/>
            <a:ext cx="487362" cy="49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3999" cy="6851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6396335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Paseka Lesolang </a:t>
            </a:r>
            <a:r>
              <a:rPr lang="en-US" sz="2400" b="1" dirty="0"/>
              <a:t>| </a:t>
            </a:r>
            <a:r>
              <a:rPr lang="en-US" sz="2400" dirty="0"/>
              <a:t>paseka@whcsolutions.co.za </a:t>
            </a:r>
            <a:r>
              <a:rPr lang="en-US" sz="2400" b="1" dirty="0"/>
              <a:t>| </a:t>
            </a:r>
            <a:r>
              <a:rPr lang="en-US" sz="2400" dirty="0"/>
              <a:t>+27 76 772 4596 </a:t>
            </a:r>
            <a:endParaRPr lang="en-US" sz="2400" b="1" u="sng" dirty="0"/>
          </a:p>
        </p:txBody>
      </p:sp>
      <p:sp>
        <p:nvSpPr>
          <p:cNvPr id="14" name="object 4"/>
          <p:cNvSpPr/>
          <p:nvPr/>
        </p:nvSpPr>
        <p:spPr>
          <a:xfrm>
            <a:off x="3505200" y="304800"/>
            <a:ext cx="1752600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4191" y="658317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255" y="556069"/>
            <a:ext cx="8554936" cy="5953760"/>
          </a:xfrm>
          <a:custGeom>
            <a:avLst/>
            <a:gdLst/>
            <a:ahLst/>
            <a:cxnLst/>
            <a:rect l="l" t="t" r="r" b="b"/>
            <a:pathLst>
              <a:path w="8116570" h="5953759">
                <a:moveTo>
                  <a:pt x="0" y="5953633"/>
                </a:moveTo>
                <a:lnTo>
                  <a:pt x="8116061" y="5953633"/>
                </a:lnTo>
                <a:lnTo>
                  <a:pt x="8116061" y="0"/>
                </a:lnTo>
                <a:lnTo>
                  <a:pt x="0" y="0"/>
                </a:lnTo>
                <a:lnTo>
                  <a:pt x="0" y="5953633"/>
                </a:lnTo>
                <a:close/>
              </a:path>
            </a:pathLst>
          </a:custGeom>
          <a:ln w="19050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255" y="406603"/>
            <a:ext cx="8554936" cy="528955"/>
          </a:xfrm>
          <a:custGeom>
            <a:avLst/>
            <a:gdLst/>
            <a:ahLst/>
            <a:cxnLst/>
            <a:rect l="l" t="t" r="r" b="b"/>
            <a:pathLst>
              <a:path w="7858759" h="528955">
                <a:moveTo>
                  <a:pt x="0" y="528624"/>
                </a:moveTo>
                <a:lnTo>
                  <a:pt x="7858252" y="528624"/>
                </a:lnTo>
                <a:lnTo>
                  <a:pt x="7858252" y="0"/>
                </a:lnTo>
                <a:lnTo>
                  <a:pt x="0" y="0"/>
                </a:lnTo>
                <a:lnTo>
                  <a:pt x="0" y="528624"/>
                </a:lnTo>
                <a:close/>
              </a:path>
            </a:pathLst>
          </a:custGeom>
          <a:solidFill>
            <a:srgbClr val="A0D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800" y="2978765"/>
            <a:ext cx="8418907" cy="24314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60"/>
              </a:spcBef>
            </a:pPr>
            <a:r>
              <a:rPr lang="en-US" sz="2800" b="1" spc="-10" dirty="0">
                <a:solidFill>
                  <a:srgbClr val="22514D"/>
                </a:solidFill>
                <a:latin typeface="Arial"/>
                <a:cs typeface="Arial"/>
              </a:rPr>
              <a:t>Company Purpose:</a:t>
            </a:r>
          </a:p>
          <a:p>
            <a:pPr marL="12700" algn="ctr">
              <a:lnSpc>
                <a:spcPct val="100000"/>
              </a:lnSpc>
              <a:spcBef>
                <a:spcPts val="1060"/>
              </a:spcBef>
            </a:pPr>
            <a:r>
              <a:rPr lang="en-US" sz="2800" spc="-10" dirty="0">
                <a:latin typeface="Arial"/>
                <a:cs typeface="Arial"/>
              </a:rPr>
              <a:t>To serve humanity better as a </a:t>
            </a:r>
            <a:r>
              <a:rPr lang="en-US" sz="2800" spc="-10" dirty="0" smtClean="0">
                <a:latin typeface="Arial"/>
                <a:cs typeface="Arial"/>
              </a:rPr>
              <a:t>contributor in </a:t>
            </a:r>
            <a:r>
              <a:rPr lang="en-US" sz="2800" spc="-10" dirty="0">
                <a:latin typeface="Arial"/>
                <a:cs typeface="Arial"/>
              </a:rPr>
              <a:t>the  water management industry, by creating </a:t>
            </a:r>
            <a:r>
              <a:rPr lang="en-US" sz="2800" spc="-10" dirty="0" smtClean="0">
                <a:latin typeface="Arial"/>
                <a:cs typeface="Arial"/>
              </a:rPr>
              <a:t>cost effective technologies </a:t>
            </a:r>
            <a:r>
              <a:rPr lang="en-US" sz="2800" spc="-10" dirty="0">
                <a:latin typeface="Arial"/>
                <a:cs typeface="Arial"/>
              </a:rPr>
              <a:t>that </a:t>
            </a:r>
            <a:r>
              <a:rPr lang="en-US" sz="2800" spc="-10" dirty="0">
                <a:latin typeface="Arial"/>
                <a:cs typeface="Arial"/>
              </a:rPr>
              <a:t>are </a:t>
            </a:r>
            <a:r>
              <a:rPr lang="en-US" sz="2800" spc="-10" dirty="0" smtClean="0">
                <a:latin typeface="Arial"/>
                <a:cs typeface="Arial"/>
              </a:rPr>
              <a:t>adoptable and </a:t>
            </a:r>
            <a:r>
              <a:rPr lang="en-US" sz="2800" spc="-10" dirty="0">
                <a:latin typeface="Arial"/>
                <a:cs typeface="Arial"/>
              </a:rPr>
              <a:t>create a sustainable </a:t>
            </a:r>
            <a:r>
              <a:rPr lang="en-US" sz="2800" spc="-10" dirty="0" smtClean="0">
                <a:latin typeface="Arial"/>
                <a:cs typeface="Arial"/>
              </a:rPr>
              <a:t>impact.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190" y="6597192"/>
            <a:ext cx="1718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SOURCE: </a:t>
            </a:r>
            <a:r>
              <a:rPr sz="1000" spc="10" dirty="0">
                <a:latin typeface="Arial"/>
                <a:cs typeface="Arial"/>
              </a:rPr>
              <a:t>WHC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management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2590800" y="1194313"/>
            <a:ext cx="3733800" cy="154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9BF654F-34C5-44D7-9AC7-25A5E5715A3A}"/>
              </a:ext>
            </a:extLst>
          </p:cNvPr>
          <p:cNvSpPr/>
          <p:nvPr/>
        </p:nvSpPr>
        <p:spPr>
          <a:xfrm>
            <a:off x="8476963" y="304800"/>
            <a:ext cx="601016" cy="256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2951FB-E63A-44DE-B69C-EDF165DF0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652" y="645927"/>
            <a:ext cx="1062348" cy="331580"/>
          </a:xfrm>
          <a:prstGeom prst="rect">
            <a:avLst/>
          </a:prstGeom>
        </p:spPr>
      </p:pic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7AB9360-C32D-32E2-C141-47EEEF3EBD15}"/>
              </a:ext>
            </a:extLst>
          </p:cNvPr>
          <p:cNvSpPr txBox="1">
            <a:spLocks/>
          </p:cNvSpPr>
          <p:nvPr/>
        </p:nvSpPr>
        <p:spPr>
          <a:xfrm>
            <a:off x="4648933" y="2226468"/>
            <a:ext cx="3929063" cy="364093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kern="0" dirty="0" smtClean="0">
              <a:solidFill>
                <a:sysClr val="windowText" lastClr="000000"/>
              </a:solidFill>
            </a:endParaRPr>
          </a:p>
          <a:p>
            <a:pPr algn="ctr"/>
            <a:endParaRPr lang="en-US" sz="2400" b="1" kern="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400" b="1" kern="0" dirty="0" smtClean="0">
                <a:solidFill>
                  <a:sysClr val="windowText" lastClr="000000"/>
                </a:solidFill>
              </a:rPr>
              <a:t>People and municipalities loose money because of the time lapse between a water problem and fixing the problem</a:t>
            </a:r>
            <a:endParaRPr lang="en-US" sz="24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371540"/>
            <a:ext cx="4020283" cy="3320411"/>
          </a:xfrm>
          <a:prstGeom prst="rect">
            <a:avLst/>
          </a:prstGeom>
        </p:spPr>
      </p:pic>
      <p:sp>
        <p:nvSpPr>
          <p:cNvPr id="20" name="object 10">
            <a:extLst>
              <a:ext uri="{FF2B5EF4-FFF2-40B4-BE49-F238E27FC236}">
                <a16:creationId xmlns:a16="http://schemas.microsoft.com/office/drawing/2014/main" id="{C798ADC5-1477-F9C8-8045-323FEC14F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535046"/>
            <a:ext cx="7135495" cy="394339"/>
          </a:xfrm>
          <a:prstGeom prst="rect">
            <a:avLst/>
          </a:prstGeom>
        </p:spPr>
        <p:txBody>
          <a:bodyPr spcFirstLastPara="1" vert="horz" wrap="square" lIns="0" tIns="12065" rIns="0" bIns="0" rtlCol="0" anchor="t" anchorCtr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400" u="sng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The Pain In </a:t>
            </a:r>
            <a:r>
              <a:rPr lang="en-US" sz="2400" u="sng" spc="-5" dirty="0">
                <a:solidFill>
                  <a:srgbClr val="0070C0"/>
                </a:solidFill>
                <a:latin typeface="Trebuchet MS"/>
                <a:cs typeface="Trebuchet MS"/>
              </a:rPr>
              <a:t>t</a:t>
            </a:r>
            <a:r>
              <a:rPr lang="en-US" sz="2400" u="sng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he Market </a:t>
            </a:r>
            <a:endParaRPr sz="2400" u="sng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38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9BF654F-34C5-44D7-9AC7-25A5E5715A3A}"/>
              </a:ext>
            </a:extLst>
          </p:cNvPr>
          <p:cNvSpPr/>
          <p:nvPr/>
        </p:nvSpPr>
        <p:spPr>
          <a:xfrm>
            <a:off x="8476963" y="304800"/>
            <a:ext cx="601016" cy="256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2951FB-E63A-44DE-B69C-EDF165DF0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652" y="645927"/>
            <a:ext cx="1062348" cy="331580"/>
          </a:xfrm>
          <a:prstGeom prst="rect">
            <a:avLst/>
          </a:prstGeom>
        </p:spPr>
      </p:pic>
      <p:sp>
        <p:nvSpPr>
          <p:cNvPr id="13" name="object 2"/>
          <p:cNvSpPr txBox="1"/>
          <p:nvPr/>
        </p:nvSpPr>
        <p:spPr>
          <a:xfrm>
            <a:off x="8894191" y="6611492"/>
            <a:ext cx="95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0"/>
          <p:cNvSpPr txBox="1">
            <a:spLocks noGrp="1"/>
          </p:cNvSpPr>
          <p:nvPr>
            <p:ph type="title"/>
          </p:nvPr>
        </p:nvSpPr>
        <p:spPr>
          <a:xfrm>
            <a:off x="304800" y="390323"/>
            <a:ext cx="71354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400" u="sng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Private Use Case</a:t>
            </a:r>
            <a:endParaRPr sz="2400" u="sng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4677" y="1096848"/>
            <a:ext cx="1883791" cy="1216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3950" y="3490504"/>
            <a:ext cx="1559433" cy="88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5967" y="3962400"/>
            <a:ext cx="2196592" cy="75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235968" y="2699387"/>
            <a:ext cx="2093948" cy="98013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Straight Connector 24"/>
          <p:cNvCxnSpPr>
            <a:cxnSpLocks/>
            <a:endCxn id="48" idx="1"/>
          </p:cNvCxnSpPr>
          <p:nvPr/>
        </p:nvCxnSpPr>
        <p:spPr>
          <a:xfrm>
            <a:off x="2209800" y="3228720"/>
            <a:ext cx="1676457" cy="7230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22" idx="1"/>
          </p:cNvCxnSpPr>
          <p:nvPr/>
        </p:nvCxnSpPr>
        <p:spPr>
          <a:xfrm flipH="1">
            <a:off x="2454507" y="3931113"/>
            <a:ext cx="1379443" cy="4675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195469" y="2002318"/>
            <a:ext cx="1638481" cy="14881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0" y="3678453"/>
            <a:ext cx="145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PlumbIT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843" y="1220770"/>
            <a:ext cx="225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Property Owners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843" y="4066921"/>
            <a:ext cx="225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Insurance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843" y="2902295"/>
            <a:ext cx="225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Households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</a:p>
        </p:txBody>
      </p:sp>
      <p:sp>
        <p:nvSpPr>
          <p:cNvPr id="34" name="Arrow: Right 51">
            <a:extLst>
              <a:ext uri="{FF2B5EF4-FFF2-40B4-BE49-F238E27FC236}">
                <a16:creationId xmlns:a16="http://schemas.microsoft.com/office/drawing/2014/main" id="{20AFB536-73B4-49B9-8B79-F8CE890AF061}"/>
              </a:ext>
            </a:extLst>
          </p:cNvPr>
          <p:cNvSpPr/>
          <p:nvPr/>
        </p:nvSpPr>
        <p:spPr>
          <a:xfrm rot="17306694">
            <a:off x="6025892" y="4336544"/>
            <a:ext cx="2847281" cy="2013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795EAC8-E1F6-4CE7-9C81-09A2E8C9A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188840"/>
            <a:ext cx="3200399" cy="1373562"/>
          </a:xfrm>
          <a:prstGeom prst="rect">
            <a:avLst/>
          </a:prstGeom>
        </p:spPr>
      </p:pic>
      <p:sp>
        <p:nvSpPr>
          <p:cNvPr id="36" name="Arrow: Down 54">
            <a:extLst>
              <a:ext uri="{FF2B5EF4-FFF2-40B4-BE49-F238E27FC236}">
                <a16:creationId xmlns:a16="http://schemas.microsoft.com/office/drawing/2014/main" id="{24DE95F6-B5D5-4EEE-AE9A-537A3A01EDF4}"/>
              </a:ext>
            </a:extLst>
          </p:cNvPr>
          <p:cNvSpPr/>
          <p:nvPr/>
        </p:nvSpPr>
        <p:spPr>
          <a:xfrm rot="1037998">
            <a:off x="7012049" y="2803651"/>
            <a:ext cx="329150" cy="29038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72ED5B-B844-4067-A75B-B97418FA2C43}"/>
              </a:ext>
            </a:extLst>
          </p:cNvPr>
          <p:cNvSpPr txBox="1"/>
          <p:nvPr/>
        </p:nvSpPr>
        <p:spPr>
          <a:xfrm>
            <a:off x="2324427" y="1043383"/>
            <a:ext cx="57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1) Plumbing jobs from Clients with photos /video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B76DF8-BDEB-4C0B-8E46-34E0E18AE3C9}"/>
              </a:ext>
            </a:extLst>
          </p:cNvPr>
          <p:cNvSpPr txBox="1"/>
          <p:nvPr/>
        </p:nvSpPr>
        <p:spPr>
          <a:xfrm>
            <a:off x="3023396" y="2438400"/>
            <a:ext cx="330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4) Secure collection of material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DAD157-4921-4130-9682-697A98320468}"/>
              </a:ext>
            </a:extLst>
          </p:cNvPr>
          <p:cNvSpPr txBox="1"/>
          <p:nvPr/>
        </p:nvSpPr>
        <p:spPr>
          <a:xfrm>
            <a:off x="5690426" y="3616897"/>
            <a:ext cx="143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5) Material Invoice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72ED5B-B844-4067-A75B-B97418FA2C43}"/>
              </a:ext>
            </a:extLst>
          </p:cNvPr>
          <p:cNvSpPr txBox="1"/>
          <p:nvPr/>
        </p:nvSpPr>
        <p:spPr>
          <a:xfrm>
            <a:off x="2454507" y="1552320"/>
            <a:ext cx="440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2)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Plumbers identified + Estimated quote 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72ED5B-B844-4067-A75B-B97418FA2C43}"/>
              </a:ext>
            </a:extLst>
          </p:cNvPr>
          <p:cNvSpPr txBox="1"/>
          <p:nvPr/>
        </p:nvSpPr>
        <p:spPr>
          <a:xfrm>
            <a:off x="2683107" y="2009520"/>
            <a:ext cx="356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3) Site visit to confirm quote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DAD157-4921-4130-9682-697A98320468}"/>
              </a:ext>
            </a:extLst>
          </p:cNvPr>
          <p:cNvSpPr txBox="1"/>
          <p:nvPr/>
        </p:nvSpPr>
        <p:spPr>
          <a:xfrm>
            <a:off x="3428999" y="4688188"/>
            <a:ext cx="391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6) Job done to client’s satisfaction</a:t>
            </a:r>
          </a:p>
        </p:txBody>
      </p:sp>
      <p:sp>
        <p:nvSpPr>
          <p:cNvPr id="43" name="Arrow: Right 51">
            <a:extLst>
              <a:ext uri="{FF2B5EF4-FFF2-40B4-BE49-F238E27FC236}">
                <a16:creationId xmlns:a16="http://schemas.microsoft.com/office/drawing/2014/main" id="{20AFB536-73B4-49B9-8B79-F8CE890AF061}"/>
              </a:ext>
            </a:extLst>
          </p:cNvPr>
          <p:cNvSpPr/>
          <p:nvPr/>
        </p:nvSpPr>
        <p:spPr>
          <a:xfrm rot="3182728">
            <a:off x="2278605" y="5213511"/>
            <a:ext cx="104987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DAD157-4921-4130-9682-697A98320468}"/>
              </a:ext>
            </a:extLst>
          </p:cNvPr>
          <p:cNvSpPr txBox="1"/>
          <p:nvPr/>
        </p:nvSpPr>
        <p:spPr>
          <a:xfrm>
            <a:off x="1192389" y="5450220"/>
            <a:ext cx="157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7) Client Pays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DAD157-4921-4130-9682-697A98320468}"/>
              </a:ext>
            </a:extLst>
          </p:cNvPr>
          <p:cNvSpPr txBox="1"/>
          <p:nvPr/>
        </p:nvSpPr>
        <p:spPr>
          <a:xfrm>
            <a:off x="7518844" y="4695020"/>
            <a:ext cx="187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9) Payment to Plumber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282102D-DAF6-4378-A46A-96E8A3D71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57" y="3531760"/>
            <a:ext cx="1451887" cy="839960"/>
          </a:xfrm>
          <a:prstGeom prst="rect">
            <a:avLst/>
          </a:prstGeom>
        </p:spPr>
      </p:pic>
      <p:sp>
        <p:nvSpPr>
          <p:cNvPr id="49" name="Arrow: Right 12">
            <a:extLst>
              <a:ext uri="{FF2B5EF4-FFF2-40B4-BE49-F238E27FC236}">
                <a16:creationId xmlns:a16="http://schemas.microsoft.com/office/drawing/2014/main" id="{F829E5A0-A1D8-4031-9617-096CF2548DDF}"/>
              </a:ext>
            </a:extLst>
          </p:cNvPr>
          <p:cNvSpPr/>
          <p:nvPr/>
        </p:nvSpPr>
        <p:spPr>
          <a:xfrm rot="19595226">
            <a:off x="5381190" y="2833699"/>
            <a:ext cx="1567714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AF29CF-512E-4437-A69C-482A5E558400}"/>
              </a:ext>
            </a:extLst>
          </p:cNvPr>
          <p:cNvSpPr txBox="1"/>
          <p:nvPr/>
        </p:nvSpPr>
        <p:spPr>
          <a:xfrm>
            <a:off x="7693367" y="3690919"/>
            <a:ext cx="1426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8) Payment to Hardware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C98764-9629-D461-392D-44970C943EEE}"/>
              </a:ext>
            </a:extLst>
          </p:cNvPr>
          <p:cNvSpPr txBox="1"/>
          <p:nvPr/>
        </p:nvSpPr>
        <p:spPr>
          <a:xfrm>
            <a:off x="6938081" y="5828589"/>
            <a:ext cx="199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10) Upsell Water Efficiency + other values to client</a:t>
            </a:r>
          </a:p>
        </p:txBody>
      </p:sp>
      <p:sp>
        <p:nvSpPr>
          <p:cNvPr id="53" name="Plaque 52">
            <a:extLst>
              <a:ext uri="{FF2B5EF4-FFF2-40B4-BE49-F238E27FC236}">
                <a16:creationId xmlns:a16="http://schemas.microsoft.com/office/drawing/2014/main" id="{EC1D9A5F-35EF-B1A5-8B0D-8A5D3F802575}"/>
              </a:ext>
            </a:extLst>
          </p:cNvPr>
          <p:cNvSpPr/>
          <p:nvPr/>
        </p:nvSpPr>
        <p:spPr>
          <a:xfrm>
            <a:off x="7201652" y="1481904"/>
            <a:ext cx="1575819" cy="1152708"/>
          </a:xfrm>
          <a:prstGeom prst="plaque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Material 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Supplier / Retailer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2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8" descr="Plumber - Free people icons">
            <a:extLst>
              <a:ext uri="{FF2B5EF4-FFF2-40B4-BE49-F238E27FC236}">
                <a16:creationId xmlns:a16="http://schemas.microsoft.com/office/drawing/2014/main" id="{764AB003-3B34-A421-F205-24B8A905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1413"/>
            <a:ext cx="1724015" cy="17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City hall - Free buildings icons">
            <a:extLst>
              <a:ext uri="{FF2B5EF4-FFF2-40B4-BE49-F238E27FC236}">
                <a16:creationId xmlns:a16="http://schemas.microsoft.com/office/drawing/2014/main" id="{54417D7C-3A56-348C-603D-250D6486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54" y="919138"/>
            <a:ext cx="1774394" cy="11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Google Shape;173;p13"/>
          <p:cNvSpPr txBox="1"/>
          <p:nvPr/>
        </p:nvSpPr>
        <p:spPr>
          <a:xfrm>
            <a:off x="8817992" y="6583171"/>
            <a:ext cx="95885" cy="15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>
              <a:buClr>
                <a:srgbClr val="000000"/>
              </a:buClr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74;p13"/>
          <p:cNvSpPr/>
          <p:nvPr/>
        </p:nvSpPr>
        <p:spPr>
          <a:xfrm>
            <a:off x="-762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120000" extrusionOk="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55625" cap="flat" cmpd="sng">
            <a:solidFill>
              <a:srgbClr val="A0D6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81;p13"/>
          <p:cNvSpPr/>
          <p:nvPr/>
        </p:nvSpPr>
        <p:spPr>
          <a:xfrm>
            <a:off x="2333616" y="1115568"/>
            <a:ext cx="4448185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182;p13"/>
          <p:cNvSpPr/>
          <p:nvPr/>
        </p:nvSpPr>
        <p:spPr>
          <a:xfrm>
            <a:off x="7010400" y="2383801"/>
            <a:ext cx="506604" cy="255161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83;p13"/>
          <p:cNvSpPr/>
          <p:nvPr/>
        </p:nvSpPr>
        <p:spPr>
          <a:xfrm rot="10800000">
            <a:off x="2162999" y="5422409"/>
            <a:ext cx="4462237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84;p13"/>
          <p:cNvSpPr/>
          <p:nvPr/>
        </p:nvSpPr>
        <p:spPr>
          <a:xfrm rot="10800000">
            <a:off x="1322195" y="2749153"/>
            <a:ext cx="506604" cy="24156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36C0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185;p13"/>
          <p:cNvSpPr txBox="1"/>
          <p:nvPr/>
        </p:nvSpPr>
        <p:spPr>
          <a:xfrm>
            <a:off x="1981200" y="687352"/>
            <a:ext cx="5685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(1) </a:t>
            </a: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Inquiries, </a:t>
            </a:r>
            <a:r>
              <a:rPr lang="en-US" sz="2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Leak detection, Public reporting etc.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186;p13"/>
          <p:cNvSpPr txBox="1"/>
          <p:nvPr/>
        </p:nvSpPr>
        <p:spPr>
          <a:xfrm>
            <a:off x="7391400" y="2664900"/>
            <a:ext cx="15513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(2)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Automated Deployment of plumbers via App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187;p13"/>
          <p:cNvSpPr txBox="1"/>
          <p:nvPr/>
        </p:nvSpPr>
        <p:spPr>
          <a:xfrm>
            <a:off x="2235358" y="6110426"/>
            <a:ext cx="5029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(3) </a:t>
            </a: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Collection of material for repairs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8;p13"/>
          <p:cNvSpPr txBox="1"/>
          <p:nvPr/>
        </p:nvSpPr>
        <p:spPr>
          <a:xfrm>
            <a:off x="1" y="3042284"/>
            <a:ext cx="143169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28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Attend to the leak job and save water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189;p13"/>
          <p:cNvSpPr txBox="1"/>
          <p:nvPr/>
        </p:nvSpPr>
        <p:spPr>
          <a:xfrm>
            <a:off x="2057401" y="3837948"/>
            <a:ext cx="515429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rgbClr val="FF0000"/>
              </a:buClr>
              <a:buSzPts val="2000"/>
              <a:buFont typeface="Calibri"/>
              <a:buAutoNum type="alphaUcPeriod"/>
              <a:defRPr/>
            </a:pPr>
            <a:r>
              <a:rPr lang="en-US" sz="20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Facilitating Communication 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>
              <a:buClr>
                <a:srgbClr val="FF0000"/>
              </a:buClr>
              <a:buSzPts val="2000"/>
              <a:buFont typeface="Calibri"/>
              <a:buAutoNum type="alphaUcPeriod"/>
              <a:defRPr/>
            </a:pPr>
            <a:r>
              <a:rPr lang="en-US" sz="20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Reporting Leaks, Vandalism, Bypassing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>
              <a:buClr>
                <a:srgbClr val="FF0000"/>
              </a:buClr>
              <a:buSzPts val="2000"/>
              <a:buFont typeface="Calibri"/>
              <a:buAutoNum type="alphaUcPeriod"/>
              <a:defRPr/>
            </a:pPr>
            <a:r>
              <a:rPr lang="en-US" sz="20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Monitoring Water Consumption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>
              <a:buClr>
                <a:srgbClr val="FF0000"/>
              </a:buClr>
              <a:buSzPts val="2000"/>
              <a:buFont typeface="Calibri"/>
              <a:buAutoNum type="alphaUcPeriod"/>
              <a:defRPr/>
            </a:pPr>
            <a:r>
              <a:rPr lang="en-US" sz="20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Billing and Processing </a:t>
            </a:r>
            <a:r>
              <a:rPr lang="en-US" sz="20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4" name="Google Shape;190;p13" descr="Homes, houses, internet, wifi, working icon - Download on Iconfind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36" y="802417"/>
            <a:ext cx="1591564" cy="159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4589" y="2687600"/>
            <a:ext cx="3112935" cy="9716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193;p13"/>
          <p:cNvSpPr/>
          <p:nvPr/>
        </p:nvSpPr>
        <p:spPr>
          <a:xfrm>
            <a:off x="8268589" y="269499"/>
            <a:ext cx="652538" cy="2639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19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7200" y="554187"/>
            <a:ext cx="909948" cy="28401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95;p13"/>
          <p:cNvSpPr/>
          <p:nvPr/>
        </p:nvSpPr>
        <p:spPr>
          <a:xfrm rot="10800000">
            <a:off x="2133601" y="1524001"/>
            <a:ext cx="4448185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sz="16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96;p13"/>
          <p:cNvSpPr txBox="1"/>
          <p:nvPr/>
        </p:nvSpPr>
        <p:spPr>
          <a:xfrm>
            <a:off x="2309446" y="1828800"/>
            <a:ext cx="50819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(1.2) </a:t>
            </a: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Respond, Inform, Billing, Engage etc.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object 10">
            <a:extLst>
              <a:ext uri="{FF2B5EF4-FFF2-40B4-BE49-F238E27FC236}">
                <a16:creationId xmlns:a16="http://schemas.microsoft.com/office/drawing/2014/main" id="{C798ADC5-1477-F9C8-8045-323FEC14FF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1" y="228601"/>
            <a:ext cx="7135495" cy="394339"/>
          </a:xfrm>
          <a:prstGeom prst="rect">
            <a:avLst/>
          </a:prstGeom>
        </p:spPr>
        <p:txBody>
          <a:bodyPr spcFirstLastPara="1" vert="horz" wrap="square" lIns="0" tIns="12065" rIns="0" bIns="0" rtlCol="0" anchor="t" anchorCtr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400" u="sng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Public Use Case</a:t>
            </a:r>
            <a:endParaRPr sz="2400" u="sng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71" name="Plaque 70">
            <a:extLst>
              <a:ext uri="{FF2B5EF4-FFF2-40B4-BE49-F238E27FC236}">
                <a16:creationId xmlns:a16="http://schemas.microsoft.com/office/drawing/2014/main" id="{EC1D9A5F-35EF-B1A5-8B0D-8A5D3F802575}"/>
              </a:ext>
            </a:extLst>
          </p:cNvPr>
          <p:cNvSpPr/>
          <p:nvPr/>
        </p:nvSpPr>
        <p:spPr>
          <a:xfrm>
            <a:off x="151224" y="5400494"/>
            <a:ext cx="1575819" cy="1152708"/>
          </a:xfrm>
          <a:prstGeom prst="plaque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Municipal Material 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</a:rPr>
              <a:t>Supplier / Retailer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A706AAF-B3DB-A336-8FD9-72F916104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565514"/>
            <a:ext cx="715810" cy="87288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376542" y="2011746"/>
            <a:ext cx="193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Municipality </a:t>
            </a:r>
            <a:endParaRPr lang="en-ZA" dirty="0"/>
          </a:p>
        </p:txBody>
      </p:sp>
      <p:sp>
        <p:nvSpPr>
          <p:cNvPr id="74" name="TextBox 73"/>
          <p:cNvSpPr txBox="1"/>
          <p:nvPr/>
        </p:nvSpPr>
        <p:spPr>
          <a:xfrm>
            <a:off x="424763" y="2383947"/>
            <a:ext cx="253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Public / Homes </a:t>
            </a:r>
            <a:endParaRPr lang="en-ZA" dirty="0"/>
          </a:p>
        </p:txBody>
      </p:sp>
      <p:sp>
        <p:nvSpPr>
          <p:cNvPr id="75" name="TextBox 74"/>
          <p:cNvSpPr txBox="1"/>
          <p:nvPr/>
        </p:nvSpPr>
        <p:spPr>
          <a:xfrm>
            <a:off x="6497511" y="6463581"/>
            <a:ext cx="26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Accredited Plumbers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56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74;p13"/>
          <p:cNvSpPr/>
          <p:nvPr/>
        </p:nvSpPr>
        <p:spPr>
          <a:xfrm>
            <a:off x="-762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120000" extrusionOk="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55625" cap="flat" cmpd="sng">
            <a:solidFill>
              <a:srgbClr val="A0D6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object 10"/>
          <p:cNvSpPr txBox="1">
            <a:spLocks noGrp="1"/>
          </p:cNvSpPr>
          <p:nvPr>
            <p:ph type="title"/>
          </p:nvPr>
        </p:nvSpPr>
        <p:spPr>
          <a:xfrm>
            <a:off x="136498" y="296546"/>
            <a:ext cx="71354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400" u="sng" spc="-5" dirty="0">
                <a:solidFill>
                  <a:srgbClr val="0070C0"/>
                </a:solidFill>
                <a:latin typeface="Trebuchet MS"/>
                <a:cs typeface="Trebuchet MS"/>
              </a:rPr>
              <a:t>Benefits to Clients</a:t>
            </a:r>
            <a:endParaRPr sz="2400" u="sng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14386"/>
              </p:ext>
            </p:extLst>
          </p:nvPr>
        </p:nvGraphicFramePr>
        <p:xfrm>
          <a:off x="76200" y="1036320"/>
          <a:ext cx="8757893" cy="511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9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89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Value Proposition </a:t>
                      </a:r>
                      <a:r>
                        <a:rPr lang="en-US" sz="1800" b="1" baseline="0" dirty="0"/>
                        <a:t>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51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400" b="1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/>
                        <a:t>1.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Households and property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Reduce water bill, save money and time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47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400" b="1" dirty="0"/>
                    </a:p>
                    <a:p>
                      <a:pPr marL="0" indent="0">
                        <a:buFontTx/>
                        <a:buNone/>
                      </a:pPr>
                      <a:endParaRPr lang="en-US" sz="1400" b="1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 smtClean="0"/>
                        <a:t>2</a:t>
                      </a:r>
                      <a:r>
                        <a:rPr lang="en-US" sz="1400" b="1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Plumbers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baseline="0" dirty="0" smtClean="0"/>
                    </a:p>
                    <a:p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Access more jobs through marketing and business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Retailers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 smtClean="0"/>
                    </a:p>
                    <a:p>
                      <a:r>
                        <a:rPr lang="en-US" sz="1400" b="0" dirty="0" smtClean="0"/>
                        <a:t>Increase sales from a captive market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Insurance companies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 smtClean="0"/>
                    </a:p>
                    <a:p>
                      <a:r>
                        <a:rPr lang="en-US" sz="1400" b="0" dirty="0" smtClean="0"/>
                        <a:t>Preemptive maintenance,  better due diligence,  avoid water related claims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284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Municipalities and utilities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b="0" dirty="0" smtClean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Reduce Non-Revenue Water and improve stakeholder relations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object 3">
            <a:extLst>
              <a:ext uri="{FF2B5EF4-FFF2-40B4-BE49-F238E27FC236}">
                <a16:creationId xmlns:a16="http://schemas.microsoft.com/office/drawing/2014/main" id="{1CD3FBFD-4D2A-41D6-8416-05743640BB10}"/>
              </a:ext>
            </a:extLst>
          </p:cNvPr>
          <p:cNvSpPr/>
          <p:nvPr/>
        </p:nvSpPr>
        <p:spPr>
          <a:xfrm>
            <a:off x="8395655" y="287414"/>
            <a:ext cx="601016" cy="256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325B63-2D3F-4CD7-9607-286A6937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344" y="628540"/>
            <a:ext cx="1062348" cy="331580"/>
          </a:xfrm>
          <a:prstGeom prst="rect">
            <a:avLst/>
          </a:prstGeom>
        </p:spPr>
      </p:pic>
      <p:pic>
        <p:nvPicPr>
          <p:cNvPr id="37" name="Picture 8" descr="Plumber - Free people icons">
            <a:extLst>
              <a:ext uri="{FF2B5EF4-FFF2-40B4-BE49-F238E27FC236}">
                <a16:creationId xmlns:a16="http://schemas.microsoft.com/office/drawing/2014/main" id="{FF4B6B7B-38C8-5780-D83B-85993718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85" y="2720497"/>
            <a:ext cx="1297774" cy="1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Retail - Free commerce icons">
            <a:extLst>
              <a:ext uri="{FF2B5EF4-FFF2-40B4-BE49-F238E27FC236}">
                <a16:creationId xmlns:a16="http://schemas.microsoft.com/office/drawing/2014/main" id="{03B53589-FE0A-266E-8E45-8266F62B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72" y="3904933"/>
            <a:ext cx="1371600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23,709 Insurance Icons - Free in SVG, PNG, ICO - IconScout">
            <a:extLst>
              <a:ext uri="{FF2B5EF4-FFF2-40B4-BE49-F238E27FC236}">
                <a16:creationId xmlns:a16="http://schemas.microsoft.com/office/drawing/2014/main" id="{5A0C1F95-7645-9E47-BC43-0F2CAE95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95826"/>
            <a:ext cx="720937" cy="7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City hall - Free buildings icons">
            <a:extLst>
              <a:ext uri="{FF2B5EF4-FFF2-40B4-BE49-F238E27FC236}">
                <a16:creationId xmlns:a16="http://schemas.microsoft.com/office/drawing/2014/main" id="{893F5760-A65A-CF15-8499-CAE49100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67" y="5392963"/>
            <a:ext cx="1363133" cy="7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ubber Door Mats Kerala | Floor Mat Manufacturers Kerala: Dolphin Rubber  Mats |">
            <a:extLst>
              <a:ext uri="{FF2B5EF4-FFF2-40B4-BE49-F238E27FC236}">
                <a16:creationId xmlns:a16="http://schemas.microsoft.com/office/drawing/2014/main" id="{7560CF66-AD16-F5F2-CEF4-AE9CF48F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59" y="1561053"/>
            <a:ext cx="1371600" cy="102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der | Pre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58" y="4267200"/>
            <a:ext cx="3736042" cy="27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ECCBFB-F139-49CF-B077-B0482FED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27" y="2625661"/>
            <a:ext cx="4350973" cy="331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5505" y="342642"/>
            <a:ext cx="71354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u="sng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Pilot Objectives:</a:t>
            </a:r>
            <a:endParaRPr lang="en-US" sz="2400" u="sng" spc="-5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4F0D37-83E5-A348-9A38-19B40DCDE32A}"/>
              </a:ext>
            </a:extLst>
          </p:cNvPr>
          <p:cNvSpPr/>
          <p:nvPr/>
        </p:nvSpPr>
        <p:spPr>
          <a:xfrm>
            <a:off x="152400" y="1266220"/>
            <a:ext cx="8991600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 dirty="0"/>
              <a:t>Validate the Digi Aqua™ minimum viable product (MVP) </a:t>
            </a:r>
            <a:endParaRPr lang="en-ZA" dirty="0" smtClean="0"/>
          </a:p>
          <a:p>
            <a:pPr marL="342900" indent="-342900">
              <a:buFont typeface="+mj-lt"/>
              <a:buAutoNum type="arabicPeriod"/>
            </a:pPr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Test the private use case </a:t>
            </a:r>
            <a:r>
              <a:rPr lang="en-ZA" dirty="0" smtClean="0"/>
              <a:t>and </a:t>
            </a:r>
            <a:r>
              <a:rPr lang="en-ZA" dirty="0"/>
              <a:t>identify areas for improvement</a:t>
            </a:r>
          </a:p>
          <a:p>
            <a:pPr marL="342900" indent="-342900">
              <a:buFont typeface="+mj-lt"/>
              <a:buAutoNum type="arabicPeriod"/>
            </a:pPr>
            <a:endParaRPr lang="en-ZA" dirty="0" smtClean="0"/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Generate </a:t>
            </a:r>
            <a:r>
              <a:rPr lang="en-ZA" dirty="0"/>
              <a:t>data on user engagement, potential water savings, and plumber performance</a:t>
            </a:r>
          </a:p>
          <a:p>
            <a:pPr marL="342900" indent="-342900">
              <a:buFont typeface="+mj-lt"/>
              <a:buAutoNum type="arabicPeriod"/>
            </a:pPr>
            <a:endParaRPr lang="en-ZA" dirty="0" smtClean="0"/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Position </a:t>
            </a:r>
            <a:r>
              <a:rPr lang="en-ZA" dirty="0"/>
              <a:t>Digi Aqua™ as a primary platform to allocate accredited installers </a:t>
            </a:r>
          </a:p>
          <a:p>
            <a:pPr marL="342900" indent="-342900">
              <a:buFont typeface="+mj-lt"/>
              <a:buAutoNum type="arabicPeriod"/>
            </a:pPr>
            <a:endParaRPr lang="en-ZA" dirty="0" smtClean="0"/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Build </a:t>
            </a:r>
            <a:r>
              <a:rPr lang="en-ZA" dirty="0"/>
              <a:t>relationships with key stakeholders</a:t>
            </a:r>
          </a:p>
          <a:p>
            <a:pPr marL="342900" indent="-342900">
              <a:buFont typeface="+mj-lt"/>
              <a:buAutoNum type="arabicPeriod"/>
            </a:pPr>
            <a:endParaRPr lang="en-ZA" dirty="0" smtClean="0"/>
          </a:p>
          <a:p>
            <a:pPr marL="342900" indent="-342900">
              <a:buFont typeface="+mj-lt"/>
              <a:buAutoNum type="arabicPeriod"/>
            </a:pPr>
            <a:r>
              <a:rPr lang="en-ZA" dirty="0" smtClean="0"/>
              <a:t>Validate the need to develop the public use </a:t>
            </a:r>
            <a:r>
              <a:rPr lang="en-ZA" dirty="0"/>
              <a:t>case </a:t>
            </a:r>
            <a:r>
              <a:rPr lang="en-ZA" dirty="0" smtClean="0"/>
              <a:t>features</a:t>
            </a:r>
            <a:endParaRPr lang="en-ZA" dirty="0"/>
          </a:p>
          <a:p>
            <a:pPr marL="469900" indent="-457200" algn="ctr">
              <a:spcBef>
                <a:spcPts val="1060"/>
              </a:spcBef>
              <a:buFont typeface="Arial" panose="020B0604020202020204" pitchFamily="34" charset="0"/>
              <a:buChar char="•"/>
            </a:pPr>
            <a:endParaRPr lang="en-ZA" sz="1200" b="1" spc="-1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ctr">
              <a:spcBef>
                <a:spcPts val="1060"/>
              </a:spcBef>
            </a:pPr>
            <a:endParaRPr lang="en-ZA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1E834A4-6238-4125-A556-237CC87C03EB}"/>
              </a:ext>
            </a:extLst>
          </p:cNvPr>
          <p:cNvSpPr/>
          <p:nvPr/>
        </p:nvSpPr>
        <p:spPr>
          <a:xfrm>
            <a:off x="8476963" y="241693"/>
            <a:ext cx="601016" cy="256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27D6B-31C6-4276-803A-B25773321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652" y="533400"/>
            <a:ext cx="1062348" cy="3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5505" y="342642"/>
            <a:ext cx="71354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u="sng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Pilot Outcomes:</a:t>
            </a:r>
            <a:endParaRPr lang="en-US" sz="2400" u="sng" spc="-5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4F0D37-83E5-A348-9A38-19B40DCDE32A}"/>
              </a:ext>
            </a:extLst>
          </p:cNvPr>
          <p:cNvSpPr/>
          <p:nvPr/>
        </p:nvSpPr>
        <p:spPr>
          <a:xfrm>
            <a:off x="2974026" y="1042499"/>
            <a:ext cx="6017574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ZA" b="1" dirty="0"/>
              <a:t>User Engagement:</a:t>
            </a:r>
            <a:r>
              <a:rPr lang="en-ZA" dirty="0"/>
              <a:t> </a:t>
            </a:r>
            <a:r>
              <a:rPr lang="en-ZA" dirty="0"/>
              <a:t>P</a:t>
            </a:r>
            <a:r>
              <a:rPr lang="en-ZA" dirty="0" smtClean="0"/>
              <a:t>romising </a:t>
            </a:r>
            <a:r>
              <a:rPr lang="en-ZA" dirty="0"/>
              <a:t>level of user interest and platform adoption</a:t>
            </a:r>
            <a:r>
              <a:rPr lang="en-ZA" dirty="0" smtClean="0"/>
              <a:t>. Over 400 interactions. </a:t>
            </a:r>
          </a:p>
          <a:p>
            <a:pPr marL="342900" lvl="0" indent="-342900">
              <a:buFont typeface="+mj-lt"/>
              <a:buAutoNum type="arabicPeriod"/>
            </a:pPr>
            <a:endParaRPr lang="en-ZA" dirty="0"/>
          </a:p>
          <a:p>
            <a:pPr marL="342900" lvl="0" indent="-342900">
              <a:buFont typeface="+mj-lt"/>
              <a:buAutoNum type="arabicPeriod"/>
            </a:pPr>
            <a:r>
              <a:rPr lang="en-ZA" b="1" dirty="0"/>
              <a:t>Service Requests:</a:t>
            </a:r>
            <a:r>
              <a:rPr lang="en-ZA" dirty="0"/>
              <a:t> </a:t>
            </a:r>
            <a:r>
              <a:rPr lang="en-ZA" dirty="0"/>
              <a:t>D</a:t>
            </a:r>
            <a:r>
              <a:rPr lang="en-ZA" dirty="0" smtClean="0"/>
              <a:t>emonstrated </a:t>
            </a:r>
            <a:r>
              <a:rPr lang="en-ZA" dirty="0"/>
              <a:t>a clear user demand for the services offered by Digi Aqua™</a:t>
            </a:r>
            <a:r>
              <a:rPr lang="en-ZA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ZA" dirty="0"/>
          </a:p>
          <a:p>
            <a:pPr marL="342900" lvl="0" indent="-342900">
              <a:buFont typeface="+mj-lt"/>
              <a:buAutoNum type="arabicPeriod"/>
            </a:pPr>
            <a:r>
              <a:rPr lang="en-ZA" b="1" dirty="0"/>
              <a:t>Response and Completion Times:</a:t>
            </a:r>
            <a:r>
              <a:rPr lang="en-ZA" dirty="0"/>
              <a:t> </a:t>
            </a:r>
            <a:r>
              <a:rPr lang="en-ZA" dirty="0"/>
              <a:t>S</a:t>
            </a:r>
            <a:r>
              <a:rPr lang="en-ZA" dirty="0" smtClean="0"/>
              <a:t>ervice </a:t>
            </a:r>
            <a:r>
              <a:rPr lang="en-ZA" dirty="0"/>
              <a:t>requests </a:t>
            </a:r>
            <a:r>
              <a:rPr lang="en-ZA" dirty="0"/>
              <a:t>completed </a:t>
            </a:r>
            <a:r>
              <a:rPr lang="en-ZA" dirty="0" smtClean="0"/>
              <a:t>within </a:t>
            </a:r>
            <a:r>
              <a:rPr lang="en-ZA" dirty="0"/>
              <a:t>a reasonable </a:t>
            </a:r>
            <a:r>
              <a:rPr lang="en-ZA" dirty="0" smtClean="0"/>
              <a:t>timeframe. i.e. within 3 hrs </a:t>
            </a:r>
          </a:p>
          <a:p>
            <a:pPr marL="342900" lvl="0" indent="-342900">
              <a:buFont typeface="+mj-lt"/>
              <a:buAutoNum type="arabicPeriod"/>
            </a:pPr>
            <a:endParaRPr lang="en-ZA" b="1" dirty="0"/>
          </a:p>
          <a:p>
            <a:pPr marL="342900" lvl="0" indent="-342900">
              <a:buFont typeface="+mj-lt"/>
              <a:buAutoNum type="arabicPeriod"/>
            </a:pPr>
            <a:r>
              <a:rPr lang="en-ZA" b="1" dirty="0"/>
              <a:t>Water Saving Impact:</a:t>
            </a:r>
            <a:r>
              <a:rPr lang="en-ZA" dirty="0"/>
              <a:t> </a:t>
            </a:r>
            <a:r>
              <a:rPr lang="en-ZA" dirty="0"/>
              <a:t>D</a:t>
            </a:r>
            <a:r>
              <a:rPr lang="en-ZA" dirty="0" smtClean="0"/>
              <a:t>emonstrated 80</a:t>
            </a:r>
            <a:r>
              <a:rPr lang="en-ZA" dirty="0"/>
              <a:t>% reduction in water consumption for a homeowner after </a:t>
            </a:r>
            <a:r>
              <a:rPr lang="en-ZA" dirty="0" smtClean="0"/>
              <a:t>intervention. </a:t>
            </a:r>
          </a:p>
          <a:p>
            <a:pPr marL="342900" lvl="0" indent="-342900">
              <a:buFont typeface="+mj-lt"/>
              <a:buAutoNum type="arabicPeriod"/>
            </a:pPr>
            <a:endParaRPr lang="en-ZA" b="1" dirty="0"/>
          </a:p>
          <a:p>
            <a:pPr marL="342900" lvl="0" indent="-342900">
              <a:buFont typeface="+mj-lt"/>
              <a:buAutoNum type="arabicPeriod"/>
            </a:pPr>
            <a:r>
              <a:rPr lang="en-ZA" b="1" dirty="0" smtClean="0"/>
              <a:t>Plumber Engagement:</a:t>
            </a:r>
            <a:r>
              <a:rPr lang="en-ZA" dirty="0" smtClean="0"/>
              <a:t> </a:t>
            </a:r>
            <a:r>
              <a:rPr lang="en-ZA" dirty="0"/>
              <a:t>A sufficient number of qualified plumbers signed up and </a:t>
            </a:r>
            <a:r>
              <a:rPr lang="en-ZA" dirty="0" smtClean="0"/>
              <a:t>easily allocated by homeowners.</a:t>
            </a:r>
          </a:p>
          <a:p>
            <a:pPr marL="342900" lvl="0" indent="-342900">
              <a:buFont typeface="+mj-lt"/>
              <a:buAutoNum type="arabicPeriod"/>
            </a:pPr>
            <a:endParaRPr lang="en-ZA" dirty="0"/>
          </a:p>
          <a:p>
            <a:pPr marL="342900" lvl="0" indent="-342900">
              <a:buFont typeface="+mj-lt"/>
              <a:buAutoNum type="arabicPeriod"/>
            </a:pPr>
            <a:r>
              <a:rPr lang="en-ZA" b="1" dirty="0"/>
              <a:t>User Satisfaction:</a:t>
            </a:r>
            <a:r>
              <a:rPr lang="en-ZA" dirty="0"/>
              <a:t> </a:t>
            </a:r>
            <a:r>
              <a:rPr lang="en-ZA" dirty="0" smtClean="0"/>
              <a:t>User feedback revealed </a:t>
            </a:r>
            <a:r>
              <a:rPr lang="en-ZA" dirty="0"/>
              <a:t>an overall positive sentiment </a:t>
            </a:r>
            <a:r>
              <a:rPr lang="en-ZA" dirty="0" smtClean="0"/>
              <a:t>an anticipation for a public use case version to address public infrastructure plumbing </a:t>
            </a:r>
            <a:r>
              <a:rPr lang="en-ZA" dirty="0"/>
              <a:t>issues.</a:t>
            </a:r>
          </a:p>
          <a:p>
            <a:pPr marL="469900" indent="-457200" algn="ctr">
              <a:spcBef>
                <a:spcPts val="1060"/>
              </a:spcBef>
              <a:buFont typeface="Arial" panose="020B0604020202020204" pitchFamily="34" charset="0"/>
              <a:buChar char="•"/>
            </a:pPr>
            <a:endParaRPr lang="en-ZA" sz="1200" b="1" spc="-1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ctr">
              <a:spcBef>
                <a:spcPts val="1060"/>
              </a:spcBef>
            </a:pPr>
            <a:endParaRPr lang="en-ZA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1E834A4-6238-4125-A556-237CC87C03EB}"/>
              </a:ext>
            </a:extLst>
          </p:cNvPr>
          <p:cNvSpPr/>
          <p:nvPr/>
        </p:nvSpPr>
        <p:spPr>
          <a:xfrm>
            <a:off x="8476963" y="241693"/>
            <a:ext cx="601016" cy="256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27D6B-31C6-4276-803A-B25773321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652" y="533400"/>
            <a:ext cx="1062348" cy="331580"/>
          </a:xfrm>
          <a:prstGeom prst="rect">
            <a:avLst/>
          </a:prstGeom>
        </p:spPr>
      </p:pic>
      <p:pic>
        <p:nvPicPr>
          <p:cNvPr id="13" name="Graphic 7" descr="Clipboard Checked with solid fill">
            <a:extLst>
              <a:ext uri="{FF2B5EF4-FFF2-40B4-BE49-F238E27FC236}">
                <a16:creationId xmlns:a16="http://schemas.microsoft.com/office/drawing/2014/main" id="{30A04E44-FE73-7CE8-0FDE-C93F3B420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81000" y="799742"/>
            <a:ext cx="3962400" cy="4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Three golden rules for forecas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61" y="1849334"/>
            <a:ext cx="3099974" cy="3420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A0D6D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4DB3A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357A7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683018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55637">
            <a:solidFill>
              <a:srgbClr val="22514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50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5505" y="342642"/>
            <a:ext cx="71354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u="sng" spc="-5" dirty="0" smtClean="0">
                <a:solidFill>
                  <a:srgbClr val="0070C0"/>
                </a:solidFill>
                <a:latin typeface="Trebuchet MS"/>
                <a:cs typeface="Trebuchet MS"/>
              </a:rPr>
              <a:t>Pilot Lessons and Recommendations:</a:t>
            </a:r>
            <a:endParaRPr lang="en-US" sz="2400" u="sng" spc="-5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4F0D37-83E5-A348-9A38-19B40DCDE32A}"/>
              </a:ext>
            </a:extLst>
          </p:cNvPr>
          <p:cNvSpPr/>
          <p:nvPr/>
        </p:nvSpPr>
        <p:spPr>
          <a:xfrm>
            <a:off x="420213" y="990600"/>
            <a:ext cx="6017574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u="sng" dirty="0" smtClean="0"/>
              <a:t>Key Lessons </a:t>
            </a:r>
            <a:r>
              <a:rPr lang="en-ZA" b="1" u="sng" dirty="0"/>
              <a:t>Learnt: </a:t>
            </a:r>
            <a:endParaRPr lang="en-ZA" b="1" u="sng" dirty="0" smtClean="0"/>
          </a:p>
          <a:p>
            <a:endParaRPr lang="en-ZA" b="1" dirty="0"/>
          </a:p>
          <a:p>
            <a:pPr marL="342900" lvl="0" indent="-342900">
              <a:buFont typeface="+mj-lt"/>
              <a:buAutoNum type="arabicPeriod"/>
            </a:pPr>
            <a:r>
              <a:rPr lang="en-ZA" dirty="0"/>
              <a:t>Accept complaints as constructive criticism </a:t>
            </a:r>
            <a:endParaRPr lang="en-ZA" dirty="0" smtClean="0"/>
          </a:p>
          <a:p>
            <a:pPr marL="342900" lvl="0" indent="-342900">
              <a:buFont typeface="+mj-lt"/>
              <a:buAutoNum type="arabicPeriod"/>
            </a:pPr>
            <a:endParaRPr lang="en-ZA" dirty="0"/>
          </a:p>
          <a:p>
            <a:pPr marL="342900" lvl="0" indent="-342900">
              <a:buFont typeface="+mj-lt"/>
              <a:buAutoNum type="arabicPeriod"/>
            </a:pPr>
            <a:r>
              <a:rPr lang="en-ZA" dirty="0" smtClean="0"/>
              <a:t>Requests </a:t>
            </a:r>
            <a:r>
              <a:rPr lang="en-ZA" dirty="0"/>
              <a:t>not offered by the solution is an opportunity </a:t>
            </a:r>
            <a:endParaRPr lang="en-ZA" dirty="0" smtClean="0"/>
          </a:p>
          <a:p>
            <a:pPr marL="342900" lvl="0" indent="-342900">
              <a:buFont typeface="+mj-lt"/>
              <a:buAutoNum type="arabicPeriod"/>
            </a:pPr>
            <a:endParaRPr lang="en-ZA" dirty="0"/>
          </a:p>
          <a:p>
            <a:pPr marL="342900" lvl="0" indent="-342900">
              <a:buFont typeface="+mj-lt"/>
              <a:buAutoNum type="arabicPeriod"/>
            </a:pPr>
            <a:r>
              <a:rPr lang="en-ZA" dirty="0"/>
              <a:t>Avoid return jobs by doing it right the first </a:t>
            </a:r>
            <a:r>
              <a:rPr lang="en-ZA" dirty="0" smtClean="0"/>
              <a:t>time</a:t>
            </a:r>
          </a:p>
          <a:p>
            <a:pPr marL="342900" lvl="0" indent="-342900">
              <a:buFont typeface="+mj-lt"/>
              <a:buAutoNum type="arabicPeriod"/>
            </a:pPr>
            <a:endParaRPr lang="en-ZA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ZA" dirty="0" smtClean="0"/>
              <a:t>Use every opportunity to advocate and educate</a:t>
            </a:r>
          </a:p>
          <a:p>
            <a:pPr lvl="0"/>
            <a:endParaRPr lang="en-ZA" dirty="0"/>
          </a:p>
          <a:p>
            <a:endParaRPr lang="en-ZA" b="1" dirty="0" smtClean="0"/>
          </a:p>
          <a:p>
            <a:r>
              <a:rPr lang="en-ZA" b="1" u="sng" dirty="0" smtClean="0"/>
              <a:t>Key Recommendations: </a:t>
            </a:r>
          </a:p>
          <a:p>
            <a:endParaRPr lang="en-ZA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Automate as many processes as </a:t>
            </a:r>
            <a:r>
              <a:rPr lang="en-ZA" dirty="0" smtClean="0"/>
              <a:t>possible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Improve the turnaround time from request to </a:t>
            </a:r>
            <a:r>
              <a:rPr lang="en-ZA" dirty="0" smtClean="0"/>
              <a:t>resolution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 smtClean="0"/>
              <a:t>Add other services and key features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dirty="0"/>
              <a:t>Build Public Use Case for municipalities </a:t>
            </a:r>
          </a:p>
          <a:p>
            <a:pPr marL="469900" indent="-457200" algn="ctr">
              <a:spcBef>
                <a:spcPts val="1060"/>
              </a:spcBef>
              <a:buFont typeface="Arial" panose="020B0604020202020204" pitchFamily="34" charset="0"/>
              <a:buChar char="•"/>
            </a:pPr>
            <a:endParaRPr lang="en-ZA" sz="1200" b="1" spc="-1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ctr">
              <a:spcBef>
                <a:spcPts val="1060"/>
              </a:spcBef>
            </a:pPr>
            <a:endParaRPr lang="en-ZA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1E834A4-6238-4125-A556-237CC87C03EB}"/>
              </a:ext>
            </a:extLst>
          </p:cNvPr>
          <p:cNvSpPr/>
          <p:nvPr/>
        </p:nvSpPr>
        <p:spPr>
          <a:xfrm>
            <a:off x="8476963" y="241693"/>
            <a:ext cx="601016" cy="256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27D6B-31C6-4276-803A-B25773321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652" y="533400"/>
            <a:ext cx="1062348" cy="3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22951</TotalTime>
  <Words>1099</Words>
  <Application>Microsoft Office PowerPoint</Application>
  <PresentationFormat>On-screen Show (4:3)</PresentationFormat>
  <Paragraphs>281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The Pain In the Market </vt:lpstr>
      <vt:lpstr>Private Use Case</vt:lpstr>
      <vt:lpstr>Public Use Case</vt:lpstr>
      <vt:lpstr>Benefits to Clients</vt:lpstr>
      <vt:lpstr>Pilot Objectives:</vt:lpstr>
      <vt:lpstr>Pilot Outcomes:</vt:lpstr>
      <vt:lpstr>Pilot Lessons and Recommendations:</vt:lpstr>
      <vt:lpstr>PowerPoint Presentation</vt:lpstr>
      <vt:lpstr>PowerPoint Presentation</vt:lpstr>
      <vt:lpstr>Demonstrated Success </vt:lpstr>
      <vt:lpstr>Successful Municipal Project</vt:lpstr>
      <vt:lpstr>Awarded Project In Mpumalanga</vt:lpstr>
      <vt:lpstr>PowerPoint Presentation</vt:lpstr>
      <vt:lpstr>Solution </vt:lpstr>
      <vt:lpstr>Value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document</dc:title>
  <dc:creator>Balamuragan MuthuKri</dc:creator>
  <cp:lastModifiedBy>home</cp:lastModifiedBy>
  <cp:revision>392</cp:revision>
  <dcterms:created xsi:type="dcterms:W3CDTF">2018-12-11T08:43:01Z</dcterms:created>
  <dcterms:modified xsi:type="dcterms:W3CDTF">2024-09-11T21:45:09Z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2018-12-11T00:00:00Z</vt:filetime>
  </property>
</Properties>
</file>