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3" r:id="rId7"/>
    <p:sldId id="264" r:id="rId8"/>
    <p:sldId id="268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6D8090-E547-4C01-9388-79204C73CCB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13881870-D5BD-4B00-95F4-5EB889A52ABD}">
      <dgm:prSet phldrT="[Text]" custT="1"/>
      <dgm:spPr/>
      <dgm:t>
        <a:bodyPr/>
        <a:lstStyle/>
        <a:p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ENVIRONMENTAL EFFICIENCY Continues…</a:t>
          </a:r>
        </a:p>
      </dgm:t>
    </dgm:pt>
    <dgm:pt modelId="{7580C844-9258-4078-9874-76234CB82DE5}" type="parTrans" cxnId="{1C574C55-CCC1-4C12-9C9E-FE5687265F1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50EDAA-5849-4D22-A746-5A2638C238E3}" type="sibTrans" cxnId="{1C574C55-CCC1-4C12-9C9E-FE5687265F1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86A4F-B27D-4C49-8EC7-CD1EBA2AAC84}">
      <dgm:prSet phldrT="[Tex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Site footprint for T6 (6,000 litres) is 8 meters x 10 meters on 150 millimetres supporting concrete plinth site dependent.</a:t>
          </a:r>
        </a:p>
      </dgm:t>
    </dgm:pt>
    <dgm:pt modelId="{BD71108B-9FAB-4192-97FA-7132AF82B8BA}" type="parTrans" cxnId="{1E9CBE78-AFD6-4406-9041-E8637A60E4CD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3FC488-DC28-426F-AF9B-9E8A552EBB43}" type="sibTrans" cxnId="{1E9CBE78-AFD6-4406-9041-E8637A60E4CD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FBF4EC-9561-4E32-8494-36ED9AEDC38B}">
      <dgm:prSet phldrT="[Text]" custT="1"/>
      <dgm:spPr/>
      <dgm:t>
        <a:bodyPr/>
        <a:lstStyle/>
        <a:p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RELIABILITY </a:t>
          </a:r>
          <a:endParaRPr lang="en-ZA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34911D-C3F6-4A3B-BFCE-6C98D7FEF488}" type="parTrans" cxnId="{1E9D9162-AF03-4666-94D5-7B82AFDCD2CA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54D3E8-61C9-4D2B-8E36-ECA9FEBC5093}" type="sibTrans" cxnId="{1E9D9162-AF03-4666-94D5-7B82AFDCD2CA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FF302D-5ACD-406B-B9AE-995D2A799197}">
      <dgm:prSet phldrT="[Tex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Technology Readiness Level (TRL) 9 : System demonstrated, tried &amp; tested and ready for use; </a:t>
          </a:r>
        </a:p>
      </dgm:t>
    </dgm:pt>
    <dgm:pt modelId="{243290E2-2395-47F6-99D4-E2F324F6D08F}" type="parTrans" cxnId="{6F442CDF-F85A-434B-8DBE-FAF52B0B4B20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3C034D-69DC-4A23-9C42-76897E7451B7}" type="sibTrans" cxnId="{6F442CDF-F85A-434B-8DBE-FAF52B0B4B20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7F9A3-46C9-4665-8F05-B1A2EF6FE5E5}">
      <dgm:prSet phldrT="[Text]" custT="1"/>
      <dgm:spPr/>
      <dgm:t>
        <a:bodyPr/>
        <a:lstStyle/>
        <a:p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AFFORDABILITY</a:t>
          </a:r>
          <a:endParaRPr lang="en-ZA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DD834F-362F-4391-AC2E-1E27DB70FFD6}" type="parTrans" cxnId="{F92F2E81-7290-49C3-B6F4-6E6B829F11A4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381DA6-EC25-4933-BC67-77DC4CDEEC13}" type="sibTrans" cxnId="{F92F2E81-7290-49C3-B6F4-6E6B829F11A4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F06C18-98BD-47F3-988C-6C193FFE8749}">
      <dgm:prSet phldrT="[Tex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need for continuous water supply or sewer connections</a:t>
          </a: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;</a:t>
          </a:r>
        </a:p>
      </dgm:t>
    </dgm:pt>
    <dgm:pt modelId="{951F2C5D-5FF5-4B23-B4D9-7361B207AC25}" type="parTrans" cxnId="{CF17E8C5-8BB8-4A3E-A9CD-6B72EA7AC6A0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EF8146-71A8-4D21-9EBF-F919B1DFFC32}" type="sibTrans" cxnId="{CF17E8C5-8BB8-4A3E-A9CD-6B72EA7AC6A0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852347-C63E-4AEC-8C2E-4C596EBC9D2C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System evaluated through Water Research Commission of South Africa under “South African Sanitation Technology Enterprise Programme” (SASTEP).</a:t>
          </a:r>
        </a:p>
      </dgm:t>
    </dgm:pt>
    <dgm:pt modelId="{C771F49C-8718-4504-93D1-F4805904EAD4}" type="parTrans" cxnId="{A325D355-7103-4988-977A-E2526063C815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9F996-3DF0-4517-8E9A-53BB3C7E5E33}" type="sibTrans" cxnId="{A325D355-7103-4988-977A-E2526063C815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E0B46E-B7E5-4110-AFC6-4EB6A95CA906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Operating off grid;</a:t>
          </a:r>
        </a:p>
      </dgm:t>
    </dgm:pt>
    <dgm:pt modelId="{4CCA3C84-62B9-4F7B-9B7D-745B9C88B6EB}" type="parTrans" cxnId="{98E107F2-D799-427E-8F06-773A4BAA9988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6BE2CB-9817-43B3-9006-525F066A00C5}" type="sibTrans" cxnId="{98E107F2-D799-427E-8F06-773A4BAA9988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436885-14E6-4932-8B22-D348A7999CA8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Site footprint for T24 (24,000 litres) is 8 meters x 15 meters on 150 millimetres  supporting concrete plinth site dependent.</a:t>
          </a:r>
        </a:p>
      </dgm:t>
    </dgm:pt>
    <dgm:pt modelId="{469A1EF5-630A-4C45-83EA-33500C69B3C6}" type="parTrans" cxnId="{E7A5C684-533A-4684-AB29-989DB0833D37}">
      <dgm:prSet/>
      <dgm:spPr/>
      <dgm:t>
        <a:bodyPr/>
        <a:lstStyle/>
        <a:p>
          <a:endParaRPr lang="en-ZA"/>
        </a:p>
      </dgm:t>
    </dgm:pt>
    <dgm:pt modelId="{D54DF3AA-932C-4D94-9351-69C1D9A5779D}" type="sibTrans" cxnId="{E7A5C684-533A-4684-AB29-989DB0833D37}">
      <dgm:prSet/>
      <dgm:spPr/>
      <dgm:t>
        <a:bodyPr/>
        <a:lstStyle/>
        <a:p>
          <a:endParaRPr lang="en-ZA"/>
        </a:p>
      </dgm:t>
    </dgm:pt>
    <dgm:pt modelId="{A0FD7727-8940-4C11-8BD6-CF0A163523CE}">
      <dgm:prSet phldrT="[Tex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chemicals required for maintenance;</a:t>
          </a:r>
        </a:p>
      </dgm:t>
    </dgm:pt>
    <dgm:pt modelId="{F9E167BB-A5F4-40DC-8614-E419BAE160A4}" type="parTrans" cxnId="{62272FF8-45B1-4B85-A469-287959677A31}">
      <dgm:prSet/>
      <dgm:spPr/>
      <dgm:t>
        <a:bodyPr/>
        <a:lstStyle/>
        <a:p>
          <a:endParaRPr lang="en-ZA"/>
        </a:p>
      </dgm:t>
    </dgm:pt>
    <dgm:pt modelId="{5DD60FF8-5CBD-412A-A767-C22398892705}" type="sibTrans" cxnId="{62272FF8-45B1-4B85-A469-287959677A31}">
      <dgm:prSet/>
      <dgm:spPr/>
      <dgm:t>
        <a:bodyPr/>
        <a:lstStyle/>
        <a:p>
          <a:endParaRPr lang="en-ZA"/>
        </a:p>
      </dgm:t>
    </dgm:pt>
    <dgm:pt modelId="{F69D82B0-F9B3-474B-B608-622325544D4B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ISO 30500 Standards for system performance and ISO 9001:2015 Quality Management Systems</a:t>
          </a:r>
        </a:p>
      </dgm:t>
    </dgm:pt>
    <dgm:pt modelId="{3DA11CEC-3708-476A-8A1E-4A1284261265}" type="parTrans" cxnId="{636C5316-5988-4173-8B46-132284668234}">
      <dgm:prSet/>
      <dgm:spPr/>
      <dgm:t>
        <a:bodyPr/>
        <a:lstStyle/>
        <a:p>
          <a:endParaRPr lang="en-ZA"/>
        </a:p>
      </dgm:t>
    </dgm:pt>
    <dgm:pt modelId="{029F6101-9BEF-4CD5-A480-1722C794EA91}" type="sibTrans" cxnId="{636C5316-5988-4173-8B46-132284668234}">
      <dgm:prSet/>
      <dgm:spPr/>
      <dgm:t>
        <a:bodyPr/>
        <a:lstStyle/>
        <a:p>
          <a:endParaRPr lang="en-ZA"/>
        </a:p>
      </dgm:t>
    </dgm:pt>
    <dgm:pt modelId="{88A3E3D9-B579-4642-AB03-9FB66066BA0C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Affordable Capex &amp; </a:t>
          </a:r>
          <a:r>
            <a:rPr lang="en-ZA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Opex</a:t>
          </a:r>
          <a:r>
            <a:rPr lang="en-Z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2845C72-2AC0-4B61-BFD9-9062EB7D1EE9}" type="sibTrans" cxnId="{FDA9B014-C5F4-4973-9E1C-B00BF92AEE37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C0F154-3C7A-4917-BB6A-3E3704E05B78}" type="parTrans" cxnId="{FDA9B014-C5F4-4973-9E1C-B00BF92AEE37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BFA439-ED36-47C1-AAF3-89C4EE956FBA}" type="pres">
      <dgm:prSet presAssocID="{076D8090-E547-4C01-9388-79204C73CCBA}" presName="Name0" presStyleCnt="0">
        <dgm:presLayoutVars>
          <dgm:dir/>
          <dgm:animLvl val="lvl"/>
          <dgm:resizeHandles val="exact"/>
        </dgm:presLayoutVars>
      </dgm:prSet>
      <dgm:spPr/>
    </dgm:pt>
    <dgm:pt modelId="{9FAE35D9-7FCF-428E-8F5B-03DEA9968AFB}" type="pres">
      <dgm:prSet presAssocID="{13881870-D5BD-4B00-95F4-5EB889A52ABD}" presName="linNode" presStyleCnt="0"/>
      <dgm:spPr/>
    </dgm:pt>
    <dgm:pt modelId="{5BE7B703-ADD3-4C39-9CCB-F53FCA55FB10}" type="pres">
      <dgm:prSet presAssocID="{13881870-D5BD-4B00-95F4-5EB889A52ABD}" presName="parentText" presStyleLbl="node1" presStyleIdx="0" presStyleCnt="3" custScaleX="50774">
        <dgm:presLayoutVars>
          <dgm:chMax val="1"/>
          <dgm:bulletEnabled val="1"/>
        </dgm:presLayoutVars>
      </dgm:prSet>
      <dgm:spPr/>
    </dgm:pt>
    <dgm:pt modelId="{BF5C8875-7A1B-439A-BFBD-B9DBAF9FE353}" type="pres">
      <dgm:prSet presAssocID="{13881870-D5BD-4B00-95F4-5EB889A52ABD}" presName="descendantText" presStyleLbl="alignAccFollowNode1" presStyleIdx="0" presStyleCnt="3" custScaleX="151539">
        <dgm:presLayoutVars>
          <dgm:bulletEnabled val="1"/>
        </dgm:presLayoutVars>
      </dgm:prSet>
      <dgm:spPr/>
    </dgm:pt>
    <dgm:pt modelId="{C509CB58-8F96-48C1-B702-9B217ED6F86F}" type="pres">
      <dgm:prSet presAssocID="{3750EDAA-5849-4D22-A746-5A2638C238E3}" presName="sp" presStyleCnt="0"/>
      <dgm:spPr/>
    </dgm:pt>
    <dgm:pt modelId="{8BF87AD7-88F1-4E95-BC2D-CA7916203313}" type="pres">
      <dgm:prSet presAssocID="{77FBF4EC-9561-4E32-8494-36ED9AEDC38B}" presName="linNode" presStyleCnt="0"/>
      <dgm:spPr/>
    </dgm:pt>
    <dgm:pt modelId="{E2418260-3A65-4E9D-868E-63BF92B58F95}" type="pres">
      <dgm:prSet presAssocID="{77FBF4EC-9561-4E32-8494-36ED9AEDC38B}" presName="parentText" presStyleLbl="node1" presStyleIdx="1" presStyleCnt="3" custScaleX="50116">
        <dgm:presLayoutVars>
          <dgm:chMax val="1"/>
          <dgm:bulletEnabled val="1"/>
        </dgm:presLayoutVars>
      </dgm:prSet>
      <dgm:spPr/>
    </dgm:pt>
    <dgm:pt modelId="{314D6C4F-F617-4398-911E-C825E7AC4BDB}" type="pres">
      <dgm:prSet presAssocID="{77FBF4EC-9561-4E32-8494-36ED9AEDC38B}" presName="descendantText" presStyleLbl="alignAccFollowNode1" presStyleIdx="1" presStyleCnt="3" custScaleX="151925">
        <dgm:presLayoutVars>
          <dgm:bulletEnabled val="1"/>
        </dgm:presLayoutVars>
      </dgm:prSet>
      <dgm:spPr/>
    </dgm:pt>
    <dgm:pt modelId="{C38BBB7C-9AAA-4536-8016-C98F353FF120}" type="pres">
      <dgm:prSet presAssocID="{FE54D3E8-61C9-4D2B-8E36-ECA9FEBC5093}" presName="sp" presStyleCnt="0"/>
      <dgm:spPr/>
    </dgm:pt>
    <dgm:pt modelId="{67F239EE-CD1E-49BE-80A8-26D1DDA6A792}" type="pres">
      <dgm:prSet presAssocID="{5D37F9A3-46C9-4665-8F05-B1A2EF6FE5E5}" presName="linNode" presStyleCnt="0"/>
      <dgm:spPr/>
    </dgm:pt>
    <dgm:pt modelId="{3C03D1A0-D608-4CBF-8CD5-7AA35243B061}" type="pres">
      <dgm:prSet presAssocID="{5D37F9A3-46C9-4665-8F05-B1A2EF6FE5E5}" presName="parentText" presStyleLbl="node1" presStyleIdx="2" presStyleCnt="3" custScaleX="46995" custLinFactNeighborY="-3588">
        <dgm:presLayoutVars>
          <dgm:chMax val="1"/>
          <dgm:bulletEnabled val="1"/>
        </dgm:presLayoutVars>
      </dgm:prSet>
      <dgm:spPr/>
    </dgm:pt>
    <dgm:pt modelId="{281C3170-3079-426B-89CD-B52A71028B8A}" type="pres">
      <dgm:prSet presAssocID="{5D37F9A3-46C9-4665-8F05-B1A2EF6FE5E5}" presName="descendantText" presStyleLbl="alignAccFollowNode1" presStyleIdx="2" presStyleCnt="3" custScaleX="143048" custScaleY="120332" custLinFactNeighborX="-1255" custLinFactNeighborY="-3805">
        <dgm:presLayoutVars>
          <dgm:bulletEnabled val="1"/>
        </dgm:presLayoutVars>
      </dgm:prSet>
      <dgm:spPr/>
    </dgm:pt>
  </dgm:ptLst>
  <dgm:cxnLst>
    <dgm:cxn modelId="{0D54DF0B-A8D7-4A89-93D0-32FFCC8F7527}" type="presOf" srcId="{16786A4F-B27D-4C49-8EC7-CD1EBA2AAC84}" destId="{BF5C8875-7A1B-439A-BFBD-B9DBAF9FE353}" srcOrd="0" destOrd="0" presId="urn:microsoft.com/office/officeart/2005/8/layout/vList5"/>
    <dgm:cxn modelId="{FDA9B014-C5F4-4973-9E1C-B00BF92AEE37}" srcId="{5D37F9A3-46C9-4665-8F05-B1A2EF6FE5E5}" destId="{88A3E3D9-B579-4642-AB03-9FB66066BA0C}" srcOrd="3" destOrd="0" parTransId="{07C0F154-3C7A-4917-BB6A-3E3704E05B78}" sibTransId="{12845C72-2AC0-4B61-BFD9-9062EB7D1EE9}"/>
    <dgm:cxn modelId="{636C5316-5988-4173-8B46-132284668234}" srcId="{77FBF4EC-9561-4E32-8494-36ED9AEDC38B}" destId="{F69D82B0-F9B3-474B-B608-622325544D4B}" srcOrd="2" destOrd="0" parTransId="{3DA11CEC-3708-476A-8A1E-4A1284261265}" sibTransId="{029F6101-9BEF-4CD5-A480-1722C794EA91}"/>
    <dgm:cxn modelId="{E69BAA1A-3C1E-4EBF-8131-293F6752CD72}" type="presOf" srcId="{88A3E3D9-B579-4642-AB03-9FB66066BA0C}" destId="{281C3170-3079-426B-89CD-B52A71028B8A}" srcOrd="0" destOrd="3" presId="urn:microsoft.com/office/officeart/2005/8/layout/vList5"/>
    <dgm:cxn modelId="{C5F9681B-AEC5-4F62-8142-4A262BF02EF6}" type="presOf" srcId="{49852347-C63E-4AEC-8C2E-4C596EBC9D2C}" destId="{314D6C4F-F617-4398-911E-C825E7AC4BDB}" srcOrd="0" destOrd="1" presId="urn:microsoft.com/office/officeart/2005/8/layout/vList5"/>
    <dgm:cxn modelId="{1B34431C-DAAE-4A0B-96B5-49F681BF2EEB}" type="presOf" srcId="{A0FD7727-8940-4C11-8BD6-CF0A163523CE}" destId="{281C3170-3079-426B-89CD-B52A71028B8A}" srcOrd="0" destOrd="1" presId="urn:microsoft.com/office/officeart/2005/8/layout/vList5"/>
    <dgm:cxn modelId="{33D8CF3B-8BF8-45BE-9DE3-641F79693394}" type="presOf" srcId="{77FBF4EC-9561-4E32-8494-36ED9AEDC38B}" destId="{E2418260-3A65-4E9D-868E-63BF92B58F95}" srcOrd="0" destOrd="0" presId="urn:microsoft.com/office/officeart/2005/8/layout/vList5"/>
    <dgm:cxn modelId="{1E9D9162-AF03-4666-94D5-7B82AFDCD2CA}" srcId="{076D8090-E547-4C01-9388-79204C73CCBA}" destId="{77FBF4EC-9561-4E32-8494-36ED9AEDC38B}" srcOrd="1" destOrd="0" parTransId="{0534911D-C3F6-4A3B-BFCE-6C98D7FEF488}" sibTransId="{FE54D3E8-61C9-4D2B-8E36-ECA9FEBC5093}"/>
    <dgm:cxn modelId="{1C574C55-CCC1-4C12-9C9E-FE5687265F1B}" srcId="{076D8090-E547-4C01-9388-79204C73CCBA}" destId="{13881870-D5BD-4B00-95F4-5EB889A52ABD}" srcOrd="0" destOrd="0" parTransId="{7580C844-9258-4078-9874-76234CB82DE5}" sibTransId="{3750EDAA-5849-4D22-A746-5A2638C238E3}"/>
    <dgm:cxn modelId="{A325D355-7103-4988-977A-E2526063C815}" srcId="{77FBF4EC-9561-4E32-8494-36ED9AEDC38B}" destId="{49852347-C63E-4AEC-8C2E-4C596EBC9D2C}" srcOrd="1" destOrd="0" parTransId="{C771F49C-8718-4504-93D1-F4805904EAD4}" sibTransId="{D889F996-3DF0-4517-8E9A-53BB3C7E5E33}"/>
    <dgm:cxn modelId="{1E9CBE78-AFD6-4406-9041-E8637A60E4CD}" srcId="{13881870-D5BD-4B00-95F4-5EB889A52ABD}" destId="{16786A4F-B27D-4C49-8EC7-CD1EBA2AAC84}" srcOrd="0" destOrd="0" parTransId="{BD71108B-9FAB-4192-97FA-7132AF82B8BA}" sibTransId="{BA3FC488-DC28-426F-AF9B-9E8A552EBB43}"/>
    <dgm:cxn modelId="{F92F2E81-7290-49C3-B6F4-6E6B829F11A4}" srcId="{076D8090-E547-4C01-9388-79204C73CCBA}" destId="{5D37F9A3-46C9-4665-8F05-B1A2EF6FE5E5}" srcOrd="2" destOrd="0" parTransId="{98DD834F-362F-4391-AC2E-1E27DB70FFD6}" sibTransId="{A3381DA6-EC25-4933-BC67-77DC4CDEEC13}"/>
    <dgm:cxn modelId="{E7A5C684-533A-4684-AB29-989DB0833D37}" srcId="{13881870-D5BD-4B00-95F4-5EB889A52ABD}" destId="{17436885-14E6-4932-8B22-D348A7999CA8}" srcOrd="1" destOrd="0" parTransId="{469A1EF5-630A-4C45-83EA-33500C69B3C6}" sibTransId="{D54DF3AA-932C-4D94-9351-69C1D9A5779D}"/>
    <dgm:cxn modelId="{0682EFA3-F502-4092-B118-845E34BED443}" type="presOf" srcId="{17436885-14E6-4932-8B22-D348A7999CA8}" destId="{BF5C8875-7A1B-439A-BFBD-B9DBAF9FE353}" srcOrd="0" destOrd="1" presId="urn:microsoft.com/office/officeart/2005/8/layout/vList5"/>
    <dgm:cxn modelId="{9DC88BB8-8A12-4EF1-B26E-BBD994BF5013}" type="presOf" srcId="{5D37F9A3-46C9-4665-8F05-B1A2EF6FE5E5}" destId="{3C03D1A0-D608-4CBF-8CD5-7AA35243B061}" srcOrd="0" destOrd="0" presId="urn:microsoft.com/office/officeart/2005/8/layout/vList5"/>
    <dgm:cxn modelId="{EA2621C5-6560-4C99-894D-77DE148CC44D}" type="presOf" srcId="{26FF302D-5ACD-406B-B9AE-995D2A799197}" destId="{314D6C4F-F617-4398-911E-C825E7AC4BDB}" srcOrd="0" destOrd="0" presId="urn:microsoft.com/office/officeart/2005/8/layout/vList5"/>
    <dgm:cxn modelId="{CF17E8C5-8BB8-4A3E-A9CD-6B72EA7AC6A0}" srcId="{5D37F9A3-46C9-4665-8F05-B1A2EF6FE5E5}" destId="{39F06C18-98BD-47F3-988C-6C193FFE8749}" srcOrd="0" destOrd="0" parTransId="{951F2C5D-5FF5-4B23-B4D9-7361B207AC25}" sibTransId="{84EF8146-71A8-4D21-9EBF-F919B1DFFC32}"/>
    <dgm:cxn modelId="{54BDAECB-9553-4EA5-A7BB-2EF07B0D1338}" type="presOf" srcId="{FCE0B46E-B7E5-4110-AFC6-4EB6A95CA906}" destId="{281C3170-3079-426B-89CD-B52A71028B8A}" srcOrd="0" destOrd="2" presId="urn:microsoft.com/office/officeart/2005/8/layout/vList5"/>
    <dgm:cxn modelId="{6F442CDF-F85A-434B-8DBE-FAF52B0B4B20}" srcId="{77FBF4EC-9561-4E32-8494-36ED9AEDC38B}" destId="{26FF302D-5ACD-406B-B9AE-995D2A799197}" srcOrd="0" destOrd="0" parTransId="{243290E2-2395-47F6-99D4-E2F324F6D08F}" sibTransId="{093C034D-69DC-4A23-9C42-76897E7451B7}"/>
    <dgm:cxn modelId="{23C0D0E2-49BD-4EBC-AC87-5F2B6EC391D3}" type="presOf" srcId="{076D8090-E547-4C01-9388-79204C73CCBA}" destId="{E2BFA439-ED36-47C1-AAF3-89C4EE956FBA}" srcOrd="0" destOrd="0" presId="urn:microsoft.com/office/officeart/2005/8/layout/vList5"/>
    <dgm:cxn modelId="{54A4C5EF-22B6-45DF-B79A-5C80EB82ECBC}" type="presOf" srcId="{F69D82B0-F9B3-474B-B608-622325544D4B}" destId="{314D6C4F-F617-4398-911E-C825E7AC4BDB}" srcOrd="0" destOrd="2" presId="urn:microsoft.com/office/officeart/2005/8/layout/vList5"/>
    <dgm:cxn modelId="{88B675F0-9C2C-42E8-8327-73F4370B4E0B}" type="presOf" srcId="{13881870-D5BD-4B00-95F4-5EB889A52ABD}" destId="{5BE7B703-ADD3-4C39-9CCB-F53FCA55FB10}" srcOrd="0" destOrd="0" presId="urn:microsoft.com/office/officeart/2005/8/layout/vList5"/>
    <dgm:cxn modelId="{98E107F2-D799-427E-8F06-773A4BAA9988}" srcId="{5D37F9A3-46C9-4665-8F05-B1A2EF6FE5E5}" destId="{FCE0B46E-B7E5-4110-AFC6-4EB6A95CA906}" srcOrd="2" destOrd="0" parTransId="{4CCA3C84-62B9-4F7B-9B7D-745B9C88B6EB}" sibTransId="{F56BE2CB-9817-43B3-9006-525F066A00C5}"/>
    <dgm:cxn modelId="{62272FF8-45B1-4B85-A469-287959677A31}" srcId="{5D37F9A3-46C9-4665-8F05-B1A2EF6FE5E5}" destId="{A0FD7727-8940-4C11-8BD6-CF0A163523CE}" srcOrd="1" destOrd="0" parTransId="{F9E167BB-A5F4-40DC-8614-E419BAE160A4}" sibTransId="{5DD60FF8-5CBD-412A-A767-C22398892705}"/>
    <dgm:cxn modelId="{C1C1CFFC-053F-4863-8862-7CDD0E42496F}" type="presOf" srcId="{39F06C18-98BD-47F3-988C-6C193FFE8749}" destId="{281C3170-3079-426B-89CD-B52A71028B8A}" srcOrd="0" destOrd="0" presId="urn:microsoft.com/office/officeart/2005/8/layout/vList5"/>
    <dgm:cxn modelId="{0DF89C70-8FF3-4E8E-A17D-8C961BE4C33A}" type="presParOf" srcId="{E2BFA439-ED36-47C1-AAF3-89C4EE956FBA}" destId="{9FAE35D9-7FCF-428E-8F5B-03DEA9968AFB}" srcOrd="0" destOrd="0" presId="urn:microsoft.com/office/officeart/2005/8/layout/vList5"/>
    <dgm:cxn modelId="{2CE7C9D8-E319-43F0-9190-E2389ABC3246}" type="presParOf" srcId="{9FAE35D9-7FCF-428E-8F5B-03DEA9968AFB}" destId="{5BE7B703-ADD3-4C39-9CCB-F53FCA55FB10}" srcOrd="0" destOrd="0" presId="urn:microsoft.com/office/officeart/2005/8/layout/vList5"/>
    <dgm:cxn modelId="{CEDF8B5F-B1B7-4579-BE28-F883ADE9B247}" type="presParOf" srcId="{9FAE35D9-7FCF-428E-8F5B-03DEA9968AFB}" destId="{BF5C8875-7A1B-439A-BFBD-B9DBAF9FE353}" srcOrd="1" destOrd="0" presId="urn:microsoft.com/office/officeart/2005/8/layout/vList5"/>
    <dgm:cxn modelId="{31FC87CF-4AFA-4F42-A169-93E3815F04E5}" type="presParOf" srcId="{E2BFA439-ED36-47C1-AAF3-89C4EE956FBA}" destId="{C509CB58-8F96-48C1-B702-9B217ED6F86F}" srcOrd="1" destOrd="0" presId="urn:microsoft.com/office/officeart/2005/8/layout/vList5"/>
    <dgm:cxn modelId="{C73A4E91-408F-41B4-97EE-290B504981D8}" type="presParOf" srcId="{E2BFA439-ED36-47C1-AAF3-89C4EE956FBA}" destId="{8BF87AD7-88F1-4E95-BC2D-CA7916203313}" srcOrd="2" destOrd="0" presId="urn:microsoft.com/office/officeart/2005/8/layout/vList5"/>
    <dgm:cxn modelId="{9985B185-DA7C-4375-A3AB-4F3EA403EDDD}" type="presParOf" srcId="{8BF87AD7-88F1-4E95-BC2D-CA7916203313}" destId="{E2418260-3A65-4E9D-868E-63BF92B58F95}" srcOrd="0" destOrd="0" presId="urn:microsoft.com/office/officeart/2005/8/layout/vList5"/>
    <dgm:cxn modelId="{5125F8DD-44D2-4AA2-9147-B35B82BC48CC}" type="presParOf" srcId="{8BF87AD7-88F1-4E95-BC2D-CA7916203313}" destId="{314D6C4F-F617-4398-911E-C825E7AC4BDB}" srcOrd="1" destOrd="0" presId="urn:microsoft.com/office/officeart/2005/8/layout/vList5"/>
    <dgm:cxn modelId="{30DFCA98-7FE7-4BA8-B63A-FF6B0AC5B6FB}" type="presParOf" srcId="{E2BFA439-ED36-47C1-AAF3-89C4EE956FBA}" destId="{C38BBB7C-9AAA-4536-8016-C98F353FF120}" srcOrd="3" destOrd="0" presId="urn:microsoft.com/office/officeart/2005/8/layout/vList5"/>
    <dgm:cxn modelId="{67BACB84-EBC5-42D8-ACFB-9A6AD0D8ED16}" type="presParOf" srcId="{E2BFA439-ED36-47C1-AAF3-89C4EE956FBA}" destId="{67F239EE-CD1E-49BE-80A8-26D1DDA6A792}" srcOrd="4" destOrd="0" presId="urn:microsoft.com/office/officeart/2005/8/layout/vList5"/>
    <dgm:cxn modelId="{DEFA9758-15B9-48E0-9F9A-08B29F991728}" type="presParOf" srcId="{67F239EE-CD1E-49BE-80A8-26D1DDA6A792}" destId="{3C03D1A0-D608-4CBF-8CD5-7AA35243B061}" srcOrd="0" destOrd="0" presId="urn:microsoft.com/office/officeart/2005/8/layout/vList5"/>
    <dgm:cxn modelId="{BB28C5C2-6426-42CF-B4AA-AFDDDA1C3E3C}" type="presParOf" srcId="{67F239EE-CD1E-49BE-80A8-26D1DDA6A792}" destId="{281C3170-3079-426B-89CD-B52A71028B8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C8875-7A1B-439A-BFBD-B9DBAF9FE353}">
      <dsp:nvSpPr>
        <dsp:cNvPr id="0" name=""/>
        <dsp:cNvSpPr/>
      </dsp:nvSpPr>
      <dsp:spPr>
        <a:xfrm rot="5400000">
          <a:off x="6273487" y="-4226556"/>
          <a:ext cx="1248568" cy="100185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Site footprint for T6 (6,000 litres) is 8 meters x 10 meters on 150 millimetres supporting concrete plinth site dependent.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Site footprint for T24 (24,000 litres) is 8 meters x 15 meters on 150 millimetres  supporting concrete plinth site dependent.</a:t>
          </a:r>
        </a:p>
      </dsp:txBody>
      <dsp:txXfrm rot="-5400000">
        <a:off x="1888495" y="219386"/>
        <a:ext cx="9957603" cy="1126668"/>
      </dsp:txXfrm>
    </dsp:sp>
    <dsp:sp modelId="{5BE7B703-ADD3-4C39-9CCB-F53FCA55FB10}">
      <dsp:nvSpPr>
        <dsp:cNvPr id="0" name=""/>
        <dsp:cNvSpPr/>
      </dsp:nvSpPr>
      <dsp:spPr>
        <a:xfrm>
          <a:off x="310" y="2364"/>
          <a:ext cx="1888184" cy="15607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latin typeface="Arial" panose="020B0604020202020204" pitchFamily="34" charset="0"/>
              <a:cs typeface="Arial" panose="020B0604020202020204" pitchFamily="34" charset="0"/>
            </a:rPr>
            <a:t>ENVIRONMENTAL EFFICIENCY Continues…</a:t>
          </a:r>
        </a:p>
      </dsp:txBody>
      <dsp:txXfrm>
        <a:off x="76498" y="78552"/>
        <a:ext cx="1735808" cy="1408335"/>
      </dsp:txXfrm>
    </dsp:sp>
    <dsp:sp modelId="{314D6C4F-F617-4398-911E-C825E7AC4BDB}">
      <dsp:nvSpPr>
        <dsp:cNvPr id="0" name=""/>
        <dsp:cNvSpPr/>
      </dsp:nvSpPr>
      <dsp:spPr>
        <a:xfrm rot="5400000">
          <a:off x="6261777" y="-2600569"/>
          <a:ext cx="1248568" cy="100440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Technology Readiness Level (TRL) 9 : System demonstrated, tried &amp; tested and ready for use;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System evaluated through Water Research Commission of South Africa under “South African Sanitation Technology Enterprise Programme” (SASTEP).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ISO 30500 Standards for system performance and ISO 9001:2015 Quality Management Systems</a:t>
          </a:r>
        </a:p>
      </dsp:txBody>
      <dsp:txXfrm rot="-5400000">
        <a:off x="1864025" y="1858133"/>
        <a:ext cx="9983123" cy="1126668"/>
      </dsp:txXfrm>
    </dsp:sp>
    <dsp:sp modelId="{E2418260-3A65-4E9D-868E-63BF92B58F95}">
      <dsp:nvSpPr>
        <dsp:cNvPr id="0" name=""/>
        <dsp:cNvSpPr/>
      </dsp:nvSpPr>
      <dsp:spPr>
        <a:xfrm>
          <a:off x="310" y="1641111"/>
          <a:ext cx="1863715" cy="15607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latin typeface="Arial" panose="020B0604020202020204" pitchFamily="34" charset="0"/>
              <a:cs typeface="Arial" panose="020B0604020202020204" pitchFamily="34" charset="0"/>
            </a:rPr>
            <a:t>RELIABILITY </a:t>
          </a:r>
          <a:endParaRPr lang="en-ZA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98" y="1717299"/>
        <a:ext cx="1711339" cy="1408335"/>
      </dsp:txXfrm>
    </dsp:sp>
    <dsp:sp modelId="{281C3170-3079-426B-89CD-B52A71028B8A}">
      <dsp:nvSpPr>
        <dsp:cNvPr id="0" name=""/>
        <dsp:cNvSpPr/>
      </dsp:nvSpPr>
      <dsp:spPr>
        <a:xfrm rot="5400000">
          <a:off x="6084144" y="-1014092"/>
          <a:ext cx="1502427" cy="100535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need for continuous water supply or sewer connections</a:t>
          </a: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;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chemicals required for maintenance;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Operating off grid;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Affordable Capex &amp; </a:t>
          </a:r>
          <a:r>
            <a:rPr lang="en-ZA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Opex</a:t>
          </a:r>
          <a:r>
            <a:rPr lang="en-ZA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1808560" y="3334834"/>
        <a:ext cx="9980254" cy="1355743"/>
      </dsp:txXfrm>
    </dsp:sp>
    <dsp:sp modelId="{3C03D1A0-D608-4CBF-8CD5-7AA35243B061}">
      <dsp:nvSpPr>
        <dsp:cNvPr id="0" name=""/>
        <dsp:cNvSpPr/>
      </dsp:nvSpPr>
      <dsp:spPr>
        <a:xfrm>
          <a:off x="310" y="3223859"/>
          <a:ext cx="1857863" cy="15607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latin typeface="Arial" panose="020B0604020202020204" pitchFamily="34" charset="0"/>
              <a:cs typeface="Arial" panose="020B0604020202020204" pitchFamily="34" charset="0"/>
            </a:rPr>
            <a:t>AFFORDABILITY</a:t>
          </a:r>
          <a:endParaRPr lang="en-ZA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98" y="3300047"/>
        <a:ext cx="1705487" cy="1408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images of water&#10;&#10;Description automatically generated">
            <a:extLst>
              <a:ext uri="{FF2B5EF4-FFF2-40B4-BE49-F238E27FC236}">
                <a16:creationId xmlns:a16="http://schemas.microsoft.com/office/drawing/2014/main" id="{0CC80AD1-2F66-904D-F24B-8A4955078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630D4-CE5D-8D8B-751E-538A40789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CB8AB-CCFA-66EC-BAFD-9154EE8D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421D-FEA3-692B-BB51-3AB6EFDD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554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FE19-F786-8423-D404-24EE13D2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7C185-D833-D679-917C-D75491216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C155-D2F1-5CD1-979A-337F500B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E2DB9-308D-406D-39BF-7D516F78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C25D2-AC80-B451-5267-0ECCC75E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296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BFA81-E26D-4AB1-14F2-180A4EDEA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056FF-8A6B-A493-D955-80B97F306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DFD9A-5606-F536-E54D-69F2B84C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B028-E8B2-3C9E-525C-DD1EEE62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DC58-A8EF-ADCC-54BB-446A0A71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172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2EC9D8C6-083E-F2CE-9CA6-743842A86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6" y="0"/>
            <a:ext cx="122634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5AAF3-949C-A2C3-6BBC-33EC0D6C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A4C0-BFCA-69D5-3B27-1BB8968C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4B299-6019-4DFB-405C-0EEF6CC9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8CF11-08F1-0418-24A5-571D6231C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93361-EDA4-BAD2-347A-1ABE8560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402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C074-B042-964B-0697-448D1AF5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C20B-23F4-2F9D-5E7C-88E2C05B5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D3AA4-B90A-A597-73BB-B3E16ABB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B5CC-35B1-0E8E-A8E7-C2C0DEC7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4D2A4-50EC-013A-81AC-1C3667CA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850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BB4ADBA7-B47B-3F26-F9E9-11D86CF61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6" y="0"/>
            <a:ext cx="122634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354FBD-D821-C71E-B149-E316025D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4096-D8EC-A614-B28F-FED814D39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F8CCF-1F58-678E-5069-517F4536E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C38E3-4514-A987-9316-CC97E92B3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80525-EEBB-F8FC-47F5-09DAB764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62FC9-67BE-2EC2-4016-9A0F3446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443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39BC-EAD7-F701-B88A-815EB561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5EC2A-7DFC-AA9A-DFCA-FBD20D92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97C78-4307-2742-7D99-C883DDCF9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F6D92-9EE1-CA8A-CD9B-454BDBBC3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4DCE2-D6C8-1A91-2DBD-259E28F6F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82457-2D50-3882-18AA-D8420407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6F22C-E0BE-ADEC-632A-07FB690A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BA71A-36FC-39C9-E649-BBBD9308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147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A733ED26-1B4F-3EA8-4A42-0E191871F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6" y="0"/>
            <a:ext cx="122634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21CD2-27ED-46DE-7659-108C3B06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90EB4-3B36-431D-79DE-7E871B963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21149-26BE-A4D4-9E95-9A79B996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E3EF0-7188-0AFB-5864-B0A481B2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651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AB8275B1-81A8-FFB9-AB55-4E3C50716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6" y="0"/>
            <a:ext cx="1226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2F82-5BA0-B40A-FA97-C825D7CE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F0326-ADDA-217C-2FB8-78AEDCBD7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2B3CA-3589-6AE1-F216-5178C8A4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5A768-4BC4-A6C8-3E80-D3BB508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1B826-7AC4-AE6F-8E05-17B75263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2D97F-D6F2-379C-EAA3-9E03FDF7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48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648A-F49E-9C1E-0E7D-8ADE049B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FB1FC1-AE39-7D6A-C593-6A9016EEF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46B87-BFFD-0C37-6A9A-420ADD62A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5A25C-629D-8632-27BD-44AC6EA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46C28-73F0-2CD6-A54F-A4B25713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49D56-1445-3114-9A22-6E74C653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084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67F57-16DF-2B99-FDF6-36A09F7D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39E69-7B2E-D834-CB85-9BDE58FA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06338-DBE7-856B-694C-B5F7A5450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553A-D470-46BB-BB14-E81F9D84E9F2}" type="datetimeFigureOut">
              <a:rPr lang="en-ZA" smtClean="0"/>
              <a:t>11/09/2024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74BB3-2D86-609B-59D6-2315E1A03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6BFC-E50F-8A47-DCDC-62EDAA9F1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467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nviroloo.co.z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hapelo.makwela@enviro-loo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52985-FC26-3627-45CF-A86B0D1D8EEB}"/>
              </a:ext>
            </a:extLst>
          </p:cNvPr>
          <p:cNvSpPr txBox="1"/>
          <p:nvPr/>
        </p:nvSpPr>
        <p:spPr>
          <a:xfrm>
            <a:off x="5993362" y="4623318"/>
            <a:ext cx="5604589" cy="153888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 Loo Clear Non-Sewered Sanitation System [Water Efficient Solution]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ZA" dirty="0"/>
          </a:p>
        </p:txBody>
      </p:sp>
      <p:pic>
        <p:nvPicPr>
          <p:cNvPr id="3" name="Content Placeholder 6" descr="A picture containing graphics, graphic design, font, text&#10;&#10;Description automatically generated">
            <a:extLst>
              <a:ext uri="{FF2B5EF4-FFF2-40B4-BE49-F238E27FC236}">
                <a16:creationId xmlns:a16="http://schemas.microsoft.com/office/drawing/2014/main" id="{139A17FA-812A-CAD4-E965-AFE4484EC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22" y="52862"/>
            <a:ext cx="2847975" cy="1285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4907F-56C4-C200-201A-324FF6E72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355" y="1571029"/>
            <a:ext cx="5604589" cy="2981739"/>
          </a:xfrm>
          <a:prstGeom prst="rect">
            <a:avLst/>
          </a:prstGeom>
        </p:spPr>
      </p:pic>
      <p:pic>
        <p:nvPicPr>
          <p:cNvPr id="5" name="Picture 4" descr="SASTEP">
            <a:extLst>
              <a:ext uri="{FF2B5EF4-FFF2-40B4-BE49-F238E27FC236}">
                <a16:creationId xmlns:a16="http://schemas.microsoft.com/office/drawing/2014/main" id="{14EA59DE-E060-B0F9-6A59-BBB363212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36" y="239194"/>
            <a:ext cx="1940769" cy="58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45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5765E-E439-ACE7-0C9C-9DAC8BF80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8" y="1086967"/>
            <a:ext cx="11691257" cy="468406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Enviro Loo Clear NSSS is an outcome of the Bill &amp; Melinda Gates Foundation’s [BMGF] funded reinvent the toilet challenge launched during 2011.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Through the Water Research Commission’s [WRC] South African Sanitation Technology Enterprise Programme [SASTEP], Enviro Options were asked to evaluate the technology </a:t>
            </a:r>
            <a:r>
              <a:rPr lang="en-ZA" sz="1800" dirty="0">
                <a:latin typeface="Calibri" panose="020F0502020204030204" pitchFamily="34" charset="0"/>
                <a:ea typeface="Calibri" panose="020F0502020204030204" pitchFamily="34" charset="0"/>
              </a:rPr>
              <a:t>to apply it in the</a:t>
            </a: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African continent.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ZA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ZA" sz="1800" dirty="0">
                <a:latin typeface="Calibri" panose="020F0502020204030204" pitchFamily="34" charset="0"/>
                <a:ea typeface="Calibri" panose="020F0502020204030204" pitchFamily="34" charset="0"/>
              </a:rPr>
              <a:t>evaluation </a:t>
            </a: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 started during August 2020.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ZA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Additionally, we obtained an exclusive manufacturing licence from IP Developer and Owner.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800" dirty="0">
                <a:latin typeface="Calibri" panose="020F0502020204030204" pitchFamily="34" charset="0"/>
                <a:ea typeface="Calibri" panose="020F0502020204030204" pitchFamily="34" charset="0"/>
              </a:rPr>
              <a:t>Enviro Options Pty Ltd </a:t>
            </a: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 the first Company to manufacture and market this product on the African Continent.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800" dirty="0">
                <a:latin typeface="Calibri" panose="020F0502020204030204" pitchFamily="34" charset="0"/>
                <a:ea typeface="Calibri" panose="020F0502020204030204" pitchFamily="34" charset="0"/>
              </a:rPr>
              <a:t>To date 10 x complete pilot projects were successfully implemented &amp; well accepted in South Africa since August 2020. </a:t>
            </a:r>
          </a:p>
          <a:p>
            <a:pPr marL="0" indent="0">
              <a:buNone/>
            </a:pPr>
            <a:endParaRPr lang="en-ZA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800" dirty="0">
                <a:latin typeface="Calibri" panose="020F0502020204030204" pitchFamily="34" charset="0"/>
                <a:ea typeface="Calibri" panose="020F0502020204030204" pitchFamily="34" charset="0"/>
              </a:rPr>
              <a:t>The 1</a:t>
            </a:r>
            <a:r>
              <a:rPr lang="en-ZA" sz="1800" baseline="30000" dirty="0">
                <a:latin typeface="Calibri" panose="020F0502020204030204" pitchFamily="34" charset="0"/>
                <a:ea typeface="Calibri" panose="020F0502020204030204" pitchFamily="34" charset="0"/>
              </a:rPr>
              <a:t>st</a:t>
            </a:r>
            <a:r>
              <a:rPr lang="en-ZA" sz="1800" dirty="0">
                <a:latin typeface="Calibri" panose="020F0502020204030204" pitchFamily="34" charset="0"/>
                <a:ea typeface="Calibri" panose="020F0502020204030204" pitchFamily="34" charset="0"/>
              </a:rPr>
              <a:t> commercial off-grid project was commissioned in February 2023</a:t>
            </a: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at Ethembeni Primary School in Mpumalanga</a:t>
            </a: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6D39A5-D16A-2B82-0230-F947FD1FD06E}"/>
              </a:ext>
            </a:extLst>
          </p:cNvPr>
          <p:cNvSpPr txBox="1">
            <a:spLocks/>
          </p:cNvSpPr>
          <p:nvPr/>
        </p:nvSpPr>
        <p:spPr>
          <a:xfrm>
            <a:off x="121298" y="233264"/>
            <a:ext cx="10151706" cy="59716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ZA" sz="2000" b="1" dirty="0">
              <a:latin typeface="+mn-lt"/>
            </a:endParaRPr>
          </a:p>
          <a:p>
            <a:pPr algn="ctr"/>
            <a:r>
              <a:rPr lang="en-ZA" sz="2000" b="1" dirty="0">
                <a:latin typeface="+mn-lt"/>
              </a:rPr>
              <a:t>BACKGROUND OF THE ENVIRO LOO CLEAR NON-SEWERED SANITATION SYSTEM</a:t>
            </a:r>
          </a:p>
        </p:txBody>
      </p:sp>
    </p:spTree>
    <p:extLst>
      <p:ext uri="{BB962C8B-B14F-4D97-AF65-F5344CB8AC3E}">
        <p14:creationId xmlns:p14="http://schemas.microsoft.com/office/powerpoint/2010/main" val="62989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F92CB62-169D-F5B2-9BAA-F30EEB99DC63}"/>
              </a:ext>
            </a:extLst>
          </p:cNvPr>
          <p:cNvSpPr txBox="1">
            <a:spLocks/>
          </p:cNvSpPr>
          <p:nvPr/>
        </p:nvSpPr>
        <p:spPr>
          <a:xfrm>
            <a:off x="-86812" y="895740"/>
            <a:ext cx="7271383" cy="55983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“</a:t>
            </a:r>
            <a:r>
              <a:rPr lang="en-US" sz="1800" b="1" i="1" dirty="0">
                <a:cs typeface="Arial" panose="020B0604020202020204" pitchFamily="34" charset="0"/>
              </a:rPr>
              <a:t>Off the grid</a:t>
            </a:r>
            <a:r>
              <a:rPr lang="en-US" sz="1800" dirty="0">
                <a:cs typeface="Arial" panose="020B0604020202020204" pitchFamily="34" charset="0"/>
              </a:rPr>
              <a:t>” </a:t>
            </a:r>
            <a:r>
              <a:rPr lang="en-ZA" sz="1800" dirty="0"/>
              <a:t>Non-Sewered [Closed-Loop] Sanitation Solution that uses a completely natural biological process to treat wastewater and kill pathogens and recycle for flushing.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ZA" sz="180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The system is a sealed prefabricated integrated treatment unit [category D of DWS standards i.e.; requiring no licenses &amp; permits, comprising </a:t>
            </a:r>
            <a:r>
              <a:rPr lang="en-US" sz="1800" b="1" i="1" dirty="0">
                <a:cs typeface="Arial" panose="020B0604020202020204" pitchFamily="34" charset="0"/>
              </a:rPr>
              <a:t>Control Room – fully automated with PLC &amp; EDB</a:t>
            </a:r>
            <a:r>
              <a:rPr lang="en-US" sz="1800" dirty="0">
                <a:cs typeface="Arial" panose="020B0604020202020204" pitchFamily="34" charset="0"/>
              </a:rPr>
              <a:t>, requiring initial non-potable water loading;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No need for chemicals, municipal sewer connections and bulk treatment plants or continuous water supply.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AB344-68B3-1F4B-13BD-0219C66EDC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619" y="697854"/>
            <a:ext cx="3023385" cy="1778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41714-C6A0-A828-78C4-2743FBBAD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21420"/>
          <a:stretch/>
        </p:blipFill>
        <p:spPr>
          <a:xfrm>
            <a:off x="7184571" y="4381500"/>
            <a:ext cx="4851918" cy="217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7134DD-FD8F-3ECE-A26A-28900894A466}"/>
              </a:ext>
            </a:extLst>
          </p:cNvPr>
          <p:cNvSpPr txBox="1">
            <a:spLocks/>
          </p:cNvSpPr>
          <p:nvPr/>
        </p:nvSpPr>
        <p:spPr>
          <a:xfrm>
            <a:off x="-86812" y="215480"/>
            <a:ext cx="10359816" cy="680260"/>
          </a:xfrm>
          <a:prstGeom prst="rect">
            <a:avLst/>
          </a:prstGeom>
          <a:solidFill>
            <a:srgbClr val="00B050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latin typeface="+mn-lt"/>
            </a:endParaRPr>
          </a:p>
          <a:p>
            <a:pPr algn="ctr"/>
            <a:r>
              <a:rPr lang="en-US" sz="2400" b="1" dirty="0">
                <a:latin typeface="+mn-lt"/>
              </a:rPr>
              <a:t>PROPOSED SOLUTION DESCRIPTION</a:t>
            </a:r>
          </a:p>
        </p:txBody>
      </p:sp>
      <p:pic>
        <p:nvPicPr>
          <p:cNvPr id="6" name="Picture 5" descr="A brick building with a brick wall and a dirt path&#10;&#10;Description automatically generated">
            <a:extLst>
              <a:ext uri="{FF2B5EF4-FFF2-40B4-BE49-F238E27FC236}">
                <a16:creationId xmlns:a16="http://schemas.microsoft.com/office/drawing/2014/main" id="{E27661F3-5543-B6EB-7136-72397AC22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94" y="2582738"/>
            <a:ext cx="4704256" cy="194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F847CC-4518-63E7-40D9-66A0682FF580}"/>
              </a:ext>
            </a:extLst>
          </p:cNvPr>
          <p:cNvSpPr txBox="1"/>
          <p:nvPr/>
        </p:nvSpPr>
        <p:spPr>
          <a:xfrm>
            <a:off x="7221626" y="2180839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highlight>
                  <a:srgbClr val="FFFF00"/>
                </a:highlight>
              </a:rPr>
              <a:t>T6 &amp; T24 MODELS</a:t>
            </a:r>
          </a:p>
        </p:txBody>
      </p:sp>
    </p:spTree>
    <p:extLst>
      <p:ext uri="{BB962C8B-B14F-4D97-AF65-F5344CB8AC3E}">
        <p14:creationId xmlns:p14="http://schemas.microsoft.com/office/powerpoint/2010/main" val="31607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1AA99B-5E39-ED5F-04C6-CA102B7D9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4645" y="825408"/>
            <a:ext cx="6438122" cy="4215604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From the front-end the waste is moved to the wastewater treatment system where it is treated with a physical precipitation in an aerobic reactor.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ZA" sz="1400" dirty="0">
                <a:ea typeface="Calibri" panose="020F0502020204030204" pitchFamily="34" charset="0"/>
              </a:rPr>
              <a:t>Any foreign objects i.e.;</a:t>
            </a:r>
            <a:r>
              <a:rPr lang="en-ZA" sz="1400" dirty="0">
                <a:effectLst/>
                <a:ea typeface="Calibri" panose="020F0502020204030204" pitchFamily="34" charset="0"/>
              </a:rPr>
              <a:t> sanitary pads that are flushed away through into the system, will be shredded by an improved macerater pump fitted into the collection tank.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Bacteria introduced into the aerobic reactor attaches itself to the waste as biofilm. The biofilm biodegrades the organic pollutants and reduces their concentration.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The wastewater is then treated within a MBR (membrane biological reactor) which separates the pollutants.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The treated water is further disinfected via an ozonating process and the treated water is recirculated for the next flush.</a:t>
            </a:r>
          </a:p>
        </p:txBody>
      </p:sp>
      <p:pic>
        <p:nvPicPr>
          <p:cNvPr id="6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7E7D9D6-D3F8-CC61-0E47-1FEC23FF9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08" y="1140665"/>
            <a:ext cx="5819192" cy="27550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AAA16D-E0DA-40CD-0763-A4A8C4C20B54}"/>
              </a:ext>
            </a:extLst>
          </p:cNvPr>
          <p:cNvSpPr/>
          <p:nvPr/>
        </p:nvSpPr>
        <p:spPr>
          <a:xfrm>
            <a:off x="7623108" y="1121033"/>
            <a:ext cx="4540899" cy="2802953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40EDA-00E9-3707-3CE9-D3D8F2746F59}"/>
              </a:ext>
            </a:extLst>
          </p:cNvPr>
          <p:cNvSpPr txBox="1"/>
          <p:nvPr/>
        </p:nvSpPr>
        <p:spPr>
          <a:xfrm>
            <a:off x="6321891" y="3385491"/>
            <a:ext cx="12762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/ Existing Frontend Ablutions</a:t>
            </a:r>
            <a:endParaRPr lang="en-ZA" sz="105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3BC8C-828D-661D-4EE3-68B8A4F2ACA0}"/>
              </a:ext>
            </a:extLst>
          </p:cNvPr>
          <p:cNvSpPr txBox="1"/>
          <p:nvPr/>
        </p:nvSpPr>
        <p:spPr>
          <a:xfrm>
            <a:off x="8778038" y="1893834"/>
            <a:ext cx="1610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TANK 1 </a:t>
            </a:r>
          </a:p>
          <a:p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ground</a:t>
            </a:r>
            <a:endParaRPr lang="en-ZA" sz="8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E7B8-E4EA-A661-DB22-A7E927151CAC}"/>
              </a:ext>
            </a:extLst>
          </p:cNvPr>
          <p:cNvSpPr txBox="1"/>
          <p:nvPr/>
        </p:nvSpPr>
        <p:spPr>
          <a:xfrm>
            <a:off x="10469073" y="1893834"/>
            <a:ext cx="1610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TANK 2 </a:t>
            </a:r>
          </a:p>
          <a:p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above ground</a:t>
            </a:r>
            <a:endParaRPr lang="en-ZA" sz="8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2D4B2-58CF-50A9-876E-023AB63FC3DE}"/>
              </a:ext>
            </a:extLst>
          </p:cNvPr>
          <p:cNvSpPr txBox="1"/>
          <p:nvPr/>
        </p:nvSpPr>
        <p:spPr>
          <a:xfrm>
            <a:off x="10098557" y="3609493"/>
            <a:ext cx="1610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TANK 3 </a:t>
            </a:r>
          </a:p>
          <a:p>
            <a:r>
              <a:rPr lang="en-US" sz="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above ground</a:t>
            </a:r>
            <a:endParaRPr lang="en-ZA" sz="12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F7318-3D7C-A144-960B-2D21176214D9}"/>
              </a:ext>
            </a:extLst>
          </p:cNvPr>
          <p:cNvSpPr txBox="1"/>
          <p:nvPr/>
        </p:nvSpPr>
        <p:spPr>
          <a:xfrm>
            <a:off x="8264778" y="3609493"/>
            <a:ext cx="1610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TANK 4 </a:t>
            </a:r>
          </a:p>
          <a:p>
            <a:r>
              <a:rPr lang="en-US" sz="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above ground</a:t>
            </a:r>
            <a:endParaRPr lang="en-ZA" sz="9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B5A94C-CE27-F224-33C8-5BCB22CCC43D}"/>
              </a:ext>
            </a:extLst>
          </p:cNvPr>
          <p:cNvSpPr/>
          <p:nvPr/>
        </p:nvSpPr>
        <p:spPr>
          <a:xfrm>
            <a:off x="6363477" y="1132304"/>
            <a:ext cx="1206644" cy="27898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8D560D-5BF2-F8BC-3FD6-B223298E3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2" b="19143"/>
          <a:stretch/>
        </p:blipFill>
        <p:spPr>
          <a:xfrm>
            <a:off x="6372808" y="3972872"/>
            <a:ext cx="5819192" cy="2485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A97ED6-247C-9F25-ACD6-E457489B4BDA}"/>
              </a:ext>
            </a:extLst>
          </p:cNvPr>
          <p:cNvSpPr txBox="1"/>
          <p:nvPr/>
        </p:nvSpPr>
        <p:spPr>
          <a:xfrm>
            <a:off x="10934244" y="3983806"/>
            <a:ext cx="1257756" cy="307777"/>
          </a:xfrm>
          <a:prstGeom prst="rect">
            <a:avLst/>
          </a:prstGeom>
          <a:solidFill>
            <a:srgbClr val="00339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Backend</a:t>
            </a:r>
            <a:endParaRPr lang="en-ZA" sz="14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73B604-AB85-1587-34C3-CD10D0A830E0}"/>
              </a:ext>
            </a:extLst>
          </p:cNvPr>
          <p:cNvSpPr txBox="1"/>
          <p:nvPr/>
        </p:nvSpPr>
        <p:spPr>
          <a:xfrm>
            <a:off x="6372808" y="3976641"/>
            <a:ext cx="1206644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Frontend</a:t>
            </a:r>
            <a:endParaRPr lang="en-ZA" sz="14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F7959-7758-72AF-D224-178552B7ABF8}"/>
              </a:ext>
            </a:extLst>
          </p:cNvPr>
          <p:cNvSpPr txBox="1"/>
          <p:nvPr/>
        </p:nvSpPr>
        <p:spPr>
          <a:xfrm>
            <a:off x="0" y="216446"/>
            <a:ext cx="10296525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/>
              <a:t>HOW IT WORKS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35619-CBF0-07B2-F3F1-27247BC9D5F1}"/>
              </a:ext>
            </a:extLst>
          </p:cNvPr>
          <p:cNvSpPr txBox="1"/>
          <p:nvPr/>
        </p:nvSpPr>
        <p:spPr>
          <a:xfrm>
            <a:off x="6372808" y="828468"/>
            <a:ext cx="1206644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Frontend</a:t>
            </a:r>
            <a:endParaRPr lang="en-ZA" sz="14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D9D3B-D9D7-509B-9A9A-73D72582873E}"/>
              </a:ext>
            </a:extLst>
          </p:cNvPr>
          <p:cNvSpPr txBox="1"/>
          <p:nvPr/>
        </p:nvSpPr>
        <p:spPr>
          <a:xfrm>
            <a:off x="8963548" y="784995"/>
            <a:ext cx="1257756" cy="307777"/>
          </a:xfrm>
          <a:prstGeom prst="rect">
            <a:avLst/>
          </a:prstGeom>
          <a:solidFill>
            <a:srgbClr val="00339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Backend</a:t>
            </a:r>
            <a:endParaRPr lang="en-ZA" sz="14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83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2588CD-BAFF-F537-4CBF-57916623FA13}"/>
              </a:ext>
            </a:extLst>
          </p:cNvPr>
          <p:cNvSpPr txBox="1"/>
          <p:nvPr/>
        </p:nvSpPr>
        <p:spPr>
          <a:xfrm>
            <a:off x="0" y="1061157"/>
            <a:ext cx="12054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Transforms the lives of individuals, as well as empowering communities, by providing a fully recycling and </a:t>
            </a:r>
            <a:r>
              <a:rPr lang="en-ZA" b="1" i="0" u="none" strike="noStrike" baseline="0" dirty="0"/>
              <a:t>aspirational quality flushing toilet experience</a:t>
            </a:r>
            <a:r>
              <a:rPr lang="en-US" b="1" i="0" u="none" strike="noStrike" baseline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en-US" b="1" i="0" u="none" strike="noStrike" baseline="0" dirty="0"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cost effective, sustainable, and dignified sanitation system.</a:t>
            </a:r>
            <a:endParaRPr lang="en-ZA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70551-478B-BFEF-A1A8-959B91346D2E}"/>
              </a:ext>
            </a:extLst>
          </p:cNvPr>
          <p:cNvGrpSpPr/>
          <p:nvPr/>
        </p:nvGrpSpPr>
        <p:grpSpPr>
          <a:xfrm>
            <a:off x="2303362" y="2015971"/>
            <a:ext cx="8965430" cy="1154816"/>
            <a:chOff x="2285008" y="100384"/>
            <a:chExt cx="8965430" cy="1154816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253C0395-6DDA-AD14-58D1-95D6403450B6}"/>
                </a:ext>
              </a:extLst>
            </p:cNvPr>
            <p:cNvSpPr/>
            <p:nvPr/>
          </p:nvSpPr>
          <p:spPr>
            <a:xfrm rot="5400000">
              <a:off x="6190315" y="-3804923"/>
              <a:ext cx="1154816" cy="8965430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10" name="Rectangle: Top Corners Rounded 4">
              <a:extLst>
                <a:ext uri="{FF2B5EF4-FFF2-40B4-BE49-F238E27FC236}">
                  <a16:creationId xmlns:a16="http://schemas.microsoft.com/office/drawing/2014/main" id="{1E222496-7823-DA6C-4292-B7858E871925}"/>
                </a:ext>
              </a:extLst>
            </p:cNvPr>
            <p:cNvSpPr txBox="1"/>
            <p:nvPr/>
          </p:nvSpPr>
          <p:spPr>
            <a:xfrm>
              <a:off x="2285009" y="156756"/>
              <a:ext cx="8909057" cy="10420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T6 – daily treatment capacity of 6KL per day, which can be connected to +/- 50 seats;</a:t>
              </a: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T24 – daily treatment capacity of 24KL per day; which can be connected to +/- 200 seats;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99CB8-06D0-542A-76BF-85D54470B366}"/>
              </a:ext>
            </a:extLst>
          </p:cNvPr>
          <p:cNvGrpSpPr/>
          <p:nvPr/>
        </p:nvGrpSpPr>
        <p:grpSpPr>
          <a:xfrm>
            <a:off x="-83976" y="1921914"/>
            <a:ext cx="2359345" cy="1353321"/>
            <a:chOff x="-9331" y="1130"/>
            <a:chExt cx="2284312" cy="135332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4ED6AC-97B0-884F-8E2B-F9F7FD9DC069}"/>
                </a:ext>
              </a:extLst>
            </p:cNvPr>
            <p:cNvSpPr/>
            <p:nvPr/>
          </p:nvSpPr>
          <p:spPr>
            <a:xfrm>
              <a:off x="-9331" y="1130"/>
              <a:ext cx="2284312" cy="13533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3D8F253F-F87A-CAF8-F380-CC723EA47F57}"/>
                </a:ext>
              </a:extLst>
            </p:cNvPr>
            <p:cNvSpPr txBox="1"/>
            <p:nvPr/>
          </p:nvSpPr>
          <p:spPr>
            <a:xfrm>
              <a:off x="47402" y="67194"/>
              <a:ext cx="2152184" cy="12318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   SCALABILITY -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Increase / Decrease</a:t>
              </a:r>
              <a:endParaRPr lang="en-ZA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E0F70F-D99A-C8F4-6A06-18FC3D4698B9}"/>
              </a:ext>
            </a:extLst>
          </p:cNvPr>
          <p:cNvGrpSpPr/>
          <p:nvPr/>
        </p:nvGrpSpPr>
        <p:grpSpPr>
          <a:xfrm>
            <a:off x="505212" y="3353096"/>
            <a:ext cx="1760826" cy="1411588"/>
            <a:chOff x="696" y="1422117"/>
            <a:chExt cx="1760826" cy="16014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D8E809B-C999-0C35-3015-5B10C3EF78C8}"/>
                </a:ext>
              </a:extLst>
            </p:cNvPr>
            <p:cNvSpPr/>
            <p:nvPr/>
          </p:nvSpPr>
          <p:spPr>
            <a:xfrm>
              <a:off x="696" y="1422117"/>
              <a:ext cx="1760826" cy="160149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C9123B1C-AB88-6BA3-F249-FD512878F4DF}"/>
                </a:ext>
              </a:extLst>
            </p:cNvPr>
            <p:cNvSpPr txBox="1"/>
            <p:nvPr/>
          </p:nvSpPr>
          <p:spPr>
            <a:xfrm>
              <a:off x="60212" y="1500295"/>
              <a:ext cx="1604470" cy="1445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ADAPTABILITY </a:t>
              </a:r>
              <a:endParaRPr lang="en-ZA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0BC6B-1E45-0DAE-0856-15C4183A5224}"/>
              </a:ext>
            </a:extLst>
          </p:cNvPr>
          <p:cNvGrpSpPr/>
          <p:nvPr/>
        </p:nvGrpSpPr>
        <p:grpSpPr>
          <a:xfrm>
            <a:off x="2290735" y="3209171"/>
            <a:ext cx="9280551" cy="1594992"/>
            <a:chOff x="1761522" y="1425370"/>
            <a:chExt cx="9491925" cy="159499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5352674D-9692-978B-4BFD-FADCCBE7EA0B}"/>
                </a:ext>
              </a:extLst>
            </p:cNvPr>
            <p:cNvSpPr/>
            <p:nvPr/>
          </p:nvSpPr>
          <p:spPr>
            <a:xfrm rot="5400000">
              <a:off x="5709989" y="-2523097"/>
              <a:ext cx="1594992" cy="9491925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19" name="Rectangle: Top Corners Rounded 4">
              <a:extLst>
                <a:ext uri="{FF2B5EF4-FFF2-40B4-BE49-F238E27FC236}">
                  <a16:creationId xmlns:a16="http://schemas.microsoft.com/office/drawing/2014/main" id="{57785861-5327-E02C-CC7D-7C5FE1C26AF9}"/>
                </a:ext>
              </a:extLst>
            </p:cNvPr>
            <p:cNvSpPr txBox="1"/>
            <p:nvPr/>
          </p:nvSpPr>
          <p:spPr>
            <a:xfrm>
              <a:off x="1761523" y="1503230"/>
              <a:ext cx="9414064" cy="1439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Ability to relocate or decommission installed solution/s if required;</a:t>
              </a: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Geared for deployment for various project applications i.e., </a:t>
              </a:r>
              <a:r>
                <a:rPr lang="en-US" sz="1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Schools or Category A, B1 and C informal settlements and / or areas with little or no access to adequate sanitation and bulk infrastructure;</a:t>
              </a:r>
              <a:endParaRPr lang="en-ZA" sz="1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be connected to existing or new single household and communal frontend ablution facilities. </a:t>
              </a: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b</a:t>
              </a:r>
              <a:r>
                <a:rPr lang="en-ZA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set</a:t>
              </a: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8 bar-pressure for long distance or uphill in between backend &amp; frontend.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F7ACB9-C569-5ADB-B04C-664A4240760B}"/>
              </a:ext>
            </a:extLst>
          </p:cNvPr>
          <p:cNvGrpSpPr/>
          <p:nvPr/>
        </p:nvGrpSpPr>
        <p:grpSpPr>
          <a:xfrm>
            <a:off x="646829" y="4796522"/>
            <a:ext cx="1637871" cy="1669795"/>
            <a:chOff x="696" y="3091277"/>
            <a:chExt cx="1637871" cy="166979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8363BEB-E5B1-04FD-A329-A5426E5AEBF6}"/>
                </a:ext>
              </a:extLst>
            </p:cNvPr>
            <p:cNvSpPr/>
            <p:nvPr/>
          </p:nvSpPr>
          <p:spPr>
            <a:xfrm>
              <a:off x="696" y="3091277"/>
              <a:ext cx="1637871" cy="16697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585E1FC5-BB0C-0B20-24C8-CA10145B3BFD}"/>
                </a:ext>
              </a:extLst>
            </p:cNvPr>
            <p:cNvSpPr txBox="1"/>
            <p:nvPr/>
          </p:nvSpPr>
          <p:spPr>
            <a:xfrm>
              <a:off x="80650" y="3171231"/>
              <a:ext cx="1477963" cy="1509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ZA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EA9EF31-02F1-7612-F370-AE032764A66F}"/>
              </a:ext>
            </a:extLst>
          </p:cNvPr>
          <p:cNvSpPr txBox="1"/>
          <p:nvPr/>
        </p:nvSpPr>
        <p:spPr>
          <a:xfrm>
            <a:off x="651201" y="4918926"/>
            <a:ext cx="6134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ENVIRONMETAL </a:t>
            </a:r>
          </a:p>
          <a:p>
            <a:r>
              <a:rPr lang="en-Z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FE6A40-D3BF-A498-5B83-31A45966FA9D}"/>
              </a:ext>
            </a:extLst>
          </p:cNvPr>
          <p:cNvGrpSpPr/>
          <p:nvPr/>
        </p:nvGrpSpPr>
        <p:grpSpPr>
          <a:xfrm>
            <a:off x="2317652" y="4842546"/>
            <a:ext cx="9607866" cy="1561841"/>
            <a:chOff x="1601278" y="3128322"/>
            <a:chExt cx="9607866" cy="1561841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C0FF5C93-9FFC-4BD8-0C35-AE42B31B6420}"/>
                </a:ext>
              </a:extLst>
            </p:cNvPr>
            <p:cNvSpPr/>
            <p:nvPr/>
          </p:nvSpPr>
          <p:spPr>
            <a:xfrm rot="5400000">
              <a:off x="5624290" y="-894690"/>
              <a:ext cx="1561841" cy="9607866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30" name="Rectangle: Top Corners Rounded 4">
              <a:extLst>
                <a:ext uri="{FF2B5EF4-FFF2-40B4-BE49-F238E27FC236}">
                  <a16:creationId xmlns:a16="http://schemas.microsoft.com/office/drawing/2014/main" id="{B1E4EAFD-51A2-9F89-AA31-9DC0A2721288}"/>
                </a:ext>
              </a:extLst>
            </p:cNvPr>
            <p:cNvSpPr txBox="1"/>
            <p:nvPr/>
          </p:nvSpPr>
          <p:spPr>
            <a:xfrm>
              <a:off x="1601278" y="3204565"/>
              <a:ext cx="9531623" cy="14093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self-contained treatment plant prevents the illegal disposal of waste into the environment and can be located near to classrooms or homesteads ensuring safety of people; </a:t>
              </a:r>
              <a:r>
                <a:rPr lang="en-ZA" sz="1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DISCHARGE</a:t>
              </a: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saving – initial maximum non-potable water loading;</a:t>
              </a: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ZA" sz="1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powered or connected to electrical mains requiring 220 volts, 60 Amp single phase mains, part backup solar or full solar at 7.2KW.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DFF8FD7F-0241-CEDF-F53D-2B021C55C94A}"/>
              </a:ext>
            </a:extLst>
          </p:cNvPr>
          <p:cNvSpPr txBox="1">
            <a:spLocks/>
          </p:cNvSpPr>
          <p:nvPr/>
        </p:nvSpPr>
        <p:spPr>
          <a:xfrm>
            <a:off x="47790" y="191772"/>
            <a:ext cx="10235294" cy="687640"/>
          </a:xfrm>
          <a:prstGeom prst="rect">
            <a:avLst/>
          </a:prstGeom>
          <a:solidFill>
            <a:srgbClr val="00B050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latin typeface="+mn-lt"/>
            </a:endParaRPr>
          </a:p>
          <a:p>
            <a:pPr algn="ctr"/>
            <a:r>
              <a:rPr lang="en-US" sz="2400" b="1" dirty="0">
                <a:latin typeface="+mn-lt"/>
              </a:rPr>
              <a:t>BENEFITS &amp; ADVANTAGES </a:t>
            </a:r>
            <a:endParaRPr lang="en-ZA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617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DEA9EF31-02F1-7612-F370-AE032764A66F}"/>
              </a:ext>
            </a:extLst>
          </p:cNvPr>
          <p:cNvSpPr txBox="1"/>
          <p:nvPr/>
        </p:nvSpPr>
        <p:spPr>
          <a:xfrm>
            <a:off x="651201" y="4918926"/>
            <a:ext cx="6134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ENVIRONMETAL </a:t>
            </a:r>
          </a:p>
          <a:p>
            <a:r>
              <a:rPr lang="en-Z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FF8FD7F-0241-CEDF-F53D-2B021C55C94A}"/>
              </a:ext>
            </a:extLst>
          </p:cNvPr>
          <p:cNvSpPr txBox="1">
            <a:spLocks/>
          </p:cNvSpPr>
          <p:nvPr/>
        </p:nvSpPr>
        <p:spPr>
          <a:xfrm>
            <a:off x="47790" y="191772"/>
            <a:ext cx="10235294" cy="687640"/>
          </a:xfrm>
          <a:prstGeom prst="rect">
            <a:avLst/>
          </a:prstGeom>
          <a:solidFill>
            <a:srgbClr val="00B050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latin typeface="+mn-lt"/>
            </a:endParaRPr>
          </a:p>
          <a:p>
            <a:pPr algn="ctr"/>
            <a:r>
              <a:rPr lang="en-US" sz="2400" b="1" dirty="0">
                <a:latin typeface="+mn-lt"/>
              </a:rPr>
              <a:t>BENEFITS &amp; ADVANTAGES </a:t>
            </a:r>
            <a:r>
              <a:rPr lang="en-US" sz="2000" b="1" dirty="0">
                <a:latin typeface="+mn-lt"/>
              </a:rPr>
              <a:t>CONTINUES</a:t>
            </a:r>
            <a:r>
              <a:rPr lang="en-US" sz="2400" b="1" dirty="0">
                <a:latin typeface="+mn-lt"/>
              </a:rPr>
              <a:t>… </a:t>
            </a:r>
            <a:endParaRPr lang="en-ZA" sz="2400" b="1" dirty="0">
              <a:latin typeface="+mn-l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ED717D0-50E5-88EB-2C65-8936F879F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8755336"/>
              </p:ext>
            </p:extLst>
          </p:nvPr>
        </p:nvGraphicFramePr>
        <p:xfrm>
          <a:off x="0" y="1189219"/>
          <a:ext cx="11912081" cy="484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928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9FB3FF-AA2E-1A22-9218-6EC25DCA0F22}"/>
              </a:ext>
            </a:extLst>
          </p:cNvPr>
          <p:cNvSpPr txBox="1"/>
          <p:nvPr/>
        </p:nvSpPr>
        <p:spPr>
          <a:xfrm>
            <a:off x="-55986" y="777986"/>
            <a:ext cx="6764694" cy="5692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ZA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Minor service</a:t>
            </a:r>
            <a:r>
              <a:rPr lang="en-ZA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Membrane clean every six [6] to ten [10] months. No loss of water with a downtime of 8 hours. Planned and scheduled.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Z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ZA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Major service</a:t>
            </a:r>
            <a:r>
              <a:rPr lang="en-ZA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de-sludge tanks [primary, anoxic, aeration and membrane] cleaned every eighteen [18] to twenty-four [24] months. </a:t>
            </a:r>
            <a:r>
              <a:rPr lang="en-ZA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Non-Portable </a:t>
            </a:r>
            <a:r>
              <a:rPr lang="en-ZA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 reloading at +/- 18,000 litres required with a downtime of 48 hours.  Planned and scheduled.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Z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ZA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Sludge is treated onsite via a sludge digester/autoclave and safely transported and disposed of offsite as per local authority regulations.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ZA" sz="1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BUSINESS MODEL / VALUE PROPOSITION:</a:t>
            </a:r>
            <a:endParaRPr lang="en-ZA" sz="1400" b="1" u="sng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ZA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Replicate the existing Enviro Options business model of appointing locally based, trained, accredited servicing and maintenance technicians / SMME’s.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ZA" sz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ZA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aligns to the company’s ethos of </a:t>
            </a:r>
            <a:r>
              <a:rPr lang="en-ZA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socio-economic development, job creation</a:t>
            </a:r>
            <a:r>
              <a:rPr lang="en-ZA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ZA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local economic development </a:t>
            </a:r>
            <a:r>
              <a:rPr lang="en-ZA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providing a cost-efficient national service platform.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ZA" sz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ZA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Alternatively, as in the case with Johannesburg Water, </a:t>
            </a:r>
            <a:r>
              <a:rPr lang="en-ZA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full Technology Transfer.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ZA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ZA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100% availability of parts and replacement equipment locally.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7070C71-AB75-8456-42A5-45D3E95CBE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395115"/>
              </p:ext>
            </p:extLst>
          </p:nvPr>
        </p:nvGraphicFramePr>
        <p:xfrm>
          <a:off x="6531429" y="779999"/>
          <a:ext cx="5613915" cy="5686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38" imgH="12831813" progId="Acrobat.Document.DC">
                  <p:embed/>
                </p:oleObj>
              </mc:Choice>
              <mc:Fallback>
                <p:oleObj name="Acrobat Document" r:id="rId2" imgW="18165938" imgH="12831813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7070C71-AB75-8456-42A5-45D3E95CBE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31429" y="779999"/>
                        <a:ext cx="5613915" cy="5686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D10854-BB04-E915-26F3-4CB8A3D04C7E}"/>
              </a:ext>
            </a:extLst>
          </p:cNvPr>
          <p:cNvSpPr txBox="1"/>
          <p:nvPr/>
        </p:nvSpPr>
        <p:spPr>
          <a:xfrm>
            <a:off x="-27990" y="311483"/>
            <a:ext cx="10142377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/>
              <a:t>MAINTENANCE PROCESS AND SITE LAYOUT DRAWINGS</a:t>
            </a:r>
          </a:p>
        </p:txBody>
      </p:sp>
    </p:spTree>
    <p:extLst>
      <p:ext uri="{BB962C8B-B14F-4D97-AF65-F5344CB8AC3E}">
        <p14:creationId xmlns:p14="http://schemas.microsoft.com/office/powerpoint/2010/main" val="387300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70007-155F-D35C-9DFF-90F0B2B8D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1" y="3795479"/>
            <a:ext cx="3971398" cy="2978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9A5D35-9C26-1AEC-3229-931DA28830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997" y="2159612"/>
            <a:ext cx="3763659" cy="1918072"/>
          </a:xfrm>
          <a:prstGeom prst="rect">
            <a:avLst/>
          </a:prstGeom>
        </p:spPr>
      </p:pic>
      <p:pic>
        <p:nvPicPr>
          <p:cNvPr id="9" name="Picture 8" descr="A picture containing building, outdoor, tower&#10;&#10;Description automatically generated">
            <a:extLst>
              <a:ext uri="{FF2B5EF4-FFF2-40B4-BE49-F238E27FC236}">
                <a16:creationId xmlns:a16="http://schemas.microsoft.com/office/drawing/2014/main" id="{D41CA80D-628D-7EDB-7C9C-69314890FF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9564" y="-417010"/>
            <a:ext cx="1836460" cy="338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8D391-86B5-F94A-D6E2-504E41FF9B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1" y="3795479"/>
            <a:ext cx="4082052" cy="297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4B6697-8BC9-2402-ED3E-837614582EBB}"/>
              </a:ext>
            </a:extLst>
          </p:cNvPr>
          <p:cNvSpPr txBox="1"/>
          <p:nvPr/>
        </p:nvSpPr>
        <p:spPr>
          <a:xfrm>
            <a:off x="1632239" y="50222"/>
            <a:ext cx="3763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/>
              <a:t>TYPICAL INSTALLATIONS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0B55C-D0EC-6F39-EC0B-42CF9B95A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857" y="4077684"/>
            <a:ext cx="3610947" cy="26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rick building with a brick wall and a dirt path&#10;&#10;Description automatically generated">
            <a:extLst>
              <a:ext uri="{FF2B5EF4-FFF2-40B4-BE49-F238E27FC236}">
                <a16:creationId xmlns:a16="http://schemas.microsoft.com/office/drawing/2014/main" id="{8B030005-3389-0095-B839-0CCB3B1AD6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53" y="0"/>
            <a:ext cx="4061051" cy="194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fenced in area with buildings and trees&#10;&#10;Description automatically generated">
            <a:extLst>
              <a:ext uri="{FF2B5EF4-FFF2-40B4-BE49-F238E27FC236}">
                <a16:creationId xmlns:a16="http://schemas.microsoft.com/office/drawing/2014/main" id="{8589E06F-231A-FA63-6E7A-CAD31EE6F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" y="573442"/>
            <a:ext cx="4420845" cy="330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people on top of a green container&#10;&#10;Description automatically generated">
            <a:extLst>
              <a:ext uri="{FF2B5EF4-FFF2-40B4-BE49-F238E27FC236}">
                <a16:creationId xmlns:a16="http://schemas.microsoft.com/office/drawing/2014/main" id="{DBA4353A-5C2F-4E92-2B98-3E683070E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63" y="3969385"/>
            <a:ext cx="4485177" cy="302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group of people standing in a dirt area&#10;&#10;Description automatically generated">
            <a:extLst>
              <a:ext uri="{FF2B5EF4-FFF2-40B4-BE49-F238E27FC236}">
                <a16:creationId xmlns:a16="http://schemas.microsoft.com/office/drawing/2014/main" id="{584DEE61-6BEB-4F41-6A91-1E98508A1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2227" y="1104808"/>
            <a:ext cx="2351518" cy="370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4130D52-B278-3619-CBFC-D8E596E24B9F}"/>
              </a:ext>
            </a:extLst>
          </p:cNvPr>
          <p:cNvSpPr/>
          <p:nvPr/>
        </p:nvSpPr>
        <p:spPr>
          <a:xfrm>
            <a:off x="8014996" y="979715"/>
            <a:ext cx="302721" cy="676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356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ABE88-EE28-AD56-AD7A-39B2C2721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FDF058-5EA7-E5ED-6E79-890C695BF44A}"/>
              </a:ext>
            </a:extLst>
          </p:cNvPr>
          <p:cNvSpPr txBox="1"/>
          <p:nvPr/>
        </p:nvSpPr>
        <p:spPr>
          <a:xfrm>
            <a:off x="6193766" y="2458527"/>
            <a:ext cx="5450838" cy="15850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ZA" dirty="0"/>
          </a:p>
        </p:txBody>
      </p:sp>
      <p:pic>
        <p:nvPicPr>
          <p:cNvPr id="3" name="Content Placeholder 6" descr="A picture containing graphics, graphic design, font, text&#10;&#10;Description automatically generated">
            <a:extLst>
              <a:ext uri="{FF2B5EF4-FFF2-40B4-BE49-F238E27FC236}">
                <a16:creationId xmlns:a16="http://schemas.microsoft.com/office/drawing/2014/main" id="{08686231-9E30-4F5E-4A72-58E79C9C3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0"/>
            <a:ext cx="3162300" cy="147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E6725-2BC0-0279-BBC2-05E3EDD4C2EA}"/>
              </a:ext>
            </a:extLst>
          </p:cNvPr>
          <p:cNvSpPr txBox="1"/>
          <p:nvPr/>
        </p:nvSpPr>
        <p:spPr>
          <a:xfrm>
            <a:off x="6096000" y="4043576"/>
            <a:ext cx="8488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Thapelo Makwela</a:t>
            </a:r>
          </a:p>
          <a:p>
            <a:r>
              <a:rPr lang="en-ZA" sz="2000" b="1" dirty="0"/>
              <a:t>Business Development Manager</a:t>
            </a:r>
          </a:p>
          <a:p>
            <a:r>
              <a:rPr lang="en-ZA" sz="2000" b="1" dirty="0"/>
              <a:t>Tel:   +27(0) 11 762 1624</a:t>
            </a:r>
          </a:p>
          <a:p>
            <a:r>
              <a:rPr lang="en-ZA" sz="2000" b="1" dirty="0"/>
              <a:t>Cell: +27(0) 71 609 9533</a:t>
            </a:r>
          </a:p>
          <a:p>
            <a:r>
              <a:rPr lang="en-ZA" sz="2000" b="1" dirty="0"/>
              <a:t>Email: </a:t>
            </a:r>
            <a:r>
              <a:rPr lang="en-ZA" sz="2000" b="1" dirty="0">
                <a:hlinkClick r:id="rId3"/>
              </a:rPr>
              <a:t>info@enviroloo.co.za</a:t>
            </a:r>
            <a:r>
              <a:rPr lang="en-ZA" sz="2000" b="1" dirty="0"/>
              <a:t> OR </a:t>
            </a:r>
          </a:p>
          <a:p>
            <a:r>
              <a:rPr lang="en-ZA" sz="2000" b="1" dirty="0">
                <a:hlinkClick r:id="rId4"/>
              </a:rPr>
              <a:t>thapelo.makwela@enviro-loo.com</a:t>
            </a:r>
            <a:endParaRPr lang="en-ZA" sz="2000" b="1" dirty="0"/>
          </a:p>
          <a:p>
            <a:r>
              <a:rPr lang="en-ZA" sz="2000" b="1" dirty="0"/>
              <a:t>Address: |27 Pillans Street | Chamdor | Krugersdorp |</a:t>
            </a:r>
          </a:p>
          <a:p>
            <a:r>
              <a:rPr lang="en-ZA" sz="2000" b="1" dirty="0"/>
              <a:t>              |Gauteng|</a:t>
            </a:r>
          </a:p>
          <a:p>
            <a:endParaRPr lang="en-ZA" sz="2000" b="1" dirty="0">
              <a:latin typeface="Abadi Extra Light" panose="020F0502020204030204" pitchFamily="34" charset="0"/>
            </a:endParaRPr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3B065-EC2F-EEF1-EB8E-D622B4525BAE}"/>
              </a:ext>
            </a:extLst>
          </p:cNvPr>
          <p:cNvSpPr txBox="1"/>
          <p:nvPr/>
        </p:nvSpPr>
        <p:spPr>
          <a:xfrm>
            <a:off x="6193766" y="1735647"/>
            <a:ext cx="624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dirty="0">
                <a:solidFill>
                  <a:schemeClr val="accent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Enviro Loo Clear NSSS Plant takes alternative sanitation to the next level of innovation!!!</a:t>
            </a:r>
            <a:endParaRPr lang="en-ZA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48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1028</Words>
  <Application>Microsoft Office PowerPoint</Application>
  <PresentationFormat>Widescreen</PresentationFormat>
  <Paragraphs>112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Abadi Extra Light</vt:lpstr>
      <vt:lpstr>ADLaM Display</vt:lpstr>
      <vt:lpstr>Arial</vt:lpstr>
      <vt:lpstr>Calibri</vt:lpstr>
      <vt:lpstr>Calibri Light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Anja Van Der Merwe</dc:creator>
  <cp:lastModifiedBy>Thapelo Makwela</cp:lastModifiedBy>
  <cp:revision>16</cp:revision>
  <dcterms:created xsi:type="dcterms:W3CDTF">2024-02-16T08:57:37Z</dcterms:created>
  <dcterms:modified xsi:type="dcterms:W3CDTF">2024-09-11T19:25:27Z</dcterms:modified>
</cp:coreProperties>
</file>