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sldIdLst>
    <p:sldId id="480" r:id="rId6"/>
    <p:sldId id="261" r:id="rId7"/>
    <p:sldId id="482" r:id="rId8"/>
    <p:sldId id="483" r:id="rId9"/>
    <p:sldId id="492" r:id="rId10"/>
    <p:sldId id="484" r:id="rId11"/>
    <p:sldId id="488" r:id="rId12"/>
    <p:sldId id="487" r:id="rId13"/>
    <p:sldId id="486" r:id="rId14"/>
    <p:sldId id="330" r:id="rId15"/>
    <p:sldId id="495" r:id="rId16"/>
    <p:sldId id="4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A06C8-33F6-453A-AF38-CDA9454BF1C0}" v="12" dt="2021-06-15T08:06:37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7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261EB-2584-4BC7-A570-1D650D59DD3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3A7B483-9BC6-4901-9FEA-3ADA3E96746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ZA" dirty="0">
            <a:solidFill>
              <a:schemeClr val="tx1"/>
            </a:solidFill>
          </a:endParaRPr>
        </a:p>
        <a:p>
          <a:endParaRPr lang="en-ZA" dirty="0">
            <a:solidFill>
              <a:schemeClr val="tx1"/>
            </a:solidFill>
          </a:endParaRPr>
        </a:p>
      </dgm:t>
    </dgm:pt>
    <dgm:pt modelId="{28D07129-1FC7-426C-9BB5-E0A8E550C33E}" type="parTrans" cxnId="{61A2C0F3-1BE5-4A46-B6AD-52FFA9B48A8C}">
      <dgm:prSet/>
      <dgm:spPr/>
      <dgm:t>
        <a:bodyPr/>
        <a:lstStyle/>
        <a:p>
          <a:endParaRPr lang="en-ZA"/>
        </a:p>
      </dgm:t>
    </dgm:pt>
    <dgm:pt modelId="{521FA617-D643-4617-A95C-3187E5F53B7B}" type="sibTrans" cxnId="{61A2C0F3-1BE5-4A46-B6AD-52FFA9B48A8C}">
      <dgm:prSet/>
      <dgm:spPr/>
      <dgm:t>
        <a:bodyPr/>
        <a:lstStyle/>
        <a:p>
          <a:endParaRPr lang="en-ZA"/>
        </a:p>
      </dgm:t>
    </dgm:pt>
    <dgm:pt modelId="{7B9DA1B6-D0B1-477D-BB89-77D761840596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ZA" dirty="0">
            <a:solidFill>
              <a:schemeClr val="tx1"/>
            </a:solidFill>
          </a:endParaRPr>
        </a:p>
        <a:p>
          <a:endParaRPr lang="en-ZA" dirty="0">
            <a:solidFill>
              <a:schemeClr val="tx1"/>
            </a:solidFill>
          </a:endParaRPr>
        </a:p>
      </dgm:t>
    </dgm:pt>
    <dgm:pt modelId="{0A3D37AF-33F9-4B24-B1D0-C1C1FEF382A6}" type="parTrans" cxnId="{11E18DD8-D31D-4600-862B-55D4CE26D53A}">
      <dgm:prSet/>
      <dgm:spPr/>
      <dgm:t>
        <a:bodyPr/>
        <a:lstStyle/>
        <a:p>
          <a:endParaRPr lang="en-ZA"/>
        </a:p>
      </dgm:t>
    </dgm:pt>
    <dgm:pt modelId="{24FD13AD-E58C-4281-ABE5-A7F8727E10D9}" type="sibTrans" cxnId="{11E18DD8-D31D-4600-862B-55D4CE26D53A}">
      <dgm:prSet/>
      <dgm:spPr/>
      <dgm:t>
        <a:bodyPr/>
        <a:lstStyle/>
        <a:p>
          <a:endParaRPr lang="en-ZA"/>
        </a:p>
      </dgm:t>
    </dgm:pt>
    <dgm:pt modelId="{08134B9B-FF08-4C24-9201-58A6B4285201}">
      <dgm:prSet phldrT="[Text]"/>
      <dgm:spPr>
        <a:solidFill>
          <a:srgbClr val="BEC8E8"/>
        </a:solidFill>
      </dgm:spPr>
      <dgm:t>
        <a:bodyPr/>
        <a:lstStyle/>
        <a:p>
          <a:endParaRPr lang="en-ZA" dirty="0">
            <a:solidFill>
              <a:schemeClr val="tx1"/>
            </a:solidFill>
          </a:endParaRPr>
        </a:p>
        <a:p>
          <a:endParaRPr lang="en-ZA" dirty="0">
            <a:solidFill>
              <a:schemeClr val="tx1"/>
            </a:solidFill>
          </a:endParaRPr>
        </a:p>
      </dgm:t>
    </dgm:pt>
    <dgm:pt modelId="{2F9FED2D-814B-4527-AEA8-248184744ED6}" type="parTrans" cxnId="{8E45A07E-1A71-46A5-852A-B32D03328188}">
      <dgm:prSet/>
      <dgm:spPr/>
      <dgm:t>
        <a:bodyPr/>
        <a:lstStyle/>
        <a:p>
          <a:endParaRPr lang="en-ZA"/>
        </a:p>
      </dgm:t>
    </dgm:pt>
    <dgm:pt modelId="{964D9648-1B3E-4621-9266-E89ABFE610BC}" type="sibTrans" cxnId="{8E45A07E-1A71-46A5-852A-B32D03328188}">
      <dgm:prSet/>
      <dgm:spPr/>
      <dgm:t>
        <a:bodyPr/>
        <a:lstStyle/>
        <a:p>
          <a:endParaRPr lang="en-ZA"/>
        </a:p>
      </dgm:t>
    </dgm:pt>
    <dgm:pt modelId="{642A1ED1-717F-4511-9862-4C711676FB43}">
      <dgm:prSet phldrT="[Text]"/>
      <dgm:spPr>
        <a:solidFill>
          <a:srgbClr val="A7A7FF"/>
        </a:solidFill>
      </dgm:spPr>
      <dgm:t>
        <a:bodyPr/>
        <a:lstStyle/>
        <a:p>
          <a:endParaRPr lang="en-ZA" dirty="0">
            <a:solidFill>
              <a:schemeClr val="tx1"/>
            </a:solidFill>
          </a:endParaRPr>
        </a:p>
        <a:p>
          <a:endParaRPr lang="en-ZA" dirty="0">
            <a:solidFill>
              <a:schemeClr val="tx1"/>
            </a:solidFill>
          </a:endParaRPr>
        </a:p>
      </dgm:t>
    </dgm:pt>
    <dgm:pt modelId="{BBCE5BF7-AEC2-4501-8C9E-8E4D4D3A8AA4}" type="parTrans" cxnId="{20C486FE-EE60-41A7-9BA1-6F629E1094E7}">
      <dgm:prSet/>
      <dgm:spPr/>
      <dgm:t>
        <a:bodyPr/>
        <a:lstStyle/>
        <a:p>
          <a:endParaRPr lang="en-ZA"/>
        </a:p>
      </dgm:t>
    </dgm:pt>
    <dgm:pt modelId="{31302C6C-B2E0-4717-A4BB-E371190BC7EC}" type="sibTrans" cxnId="{20C486FE-EE60-41A7-9BA1-6F629E1094E7}">
      <dgm:prSet/>
      <dgm:spPr/>
      <dgm:t>
        <a:bodyPr/>
        <a:lstStyle/>
        <a:p>
          <a:endParaRPr lang="en-ZA"/>
        </a:p>
      </dgm:t>
    </dgm:pt>
    <dgm:pt modelId="{741CC6D0-A193-4274-B753-6F55A7198EC4}" type="pres">
      <dgm:prSet presAssocID="{E72261EB-2584-4BC7-A570-1D650D59DD36}" presName="matrix" presStyleCnt="0">
        <dgm:presLayoutVars>
          <dgm:chMax val="1"/>
          <dgm:dir/>
          <dgm:resizeHandles val="exact"/>
        </dgm:presLayoutVars>
      </dgm:prSet>
      <dgm:spPr/>
    </dgm:pt>
    <dgm:pt modelId="{6D9809D8-E675-4BE7-98BA-C9778545F6E7}" type="pres">
      <dgm:prSet presAssocID="{E72261EB-2584-4BC7-A570-1D650D59DD36}" presName="axisShape" presStyleLbl="bgShp" presStyleIdx="0" presStyleCnt="1" custLinFactNeighborX="3"/>
      <dgm:spPr>
        <a:solidFill>
          <a:schemeClr val="accent1">
            <a:lumMod val="75000"/>
          </a:schemeClr>
        </a:solidFill>
      </dgm:spPr>
    </dgm:pt>
    <dgm:pt modelId="{204876AD-66CD-4DDE-BDA8-8FFCF83191EA}" type="pres">
      <dgm:prSet presAssocID="{E72261EB-2584-4BC7-A570-1D650D59DD36}" presName="rect1" presStyleLbl="node1" presStyleIdx="0" presStyleCnt="4" custLinFactX="19014" custLinFactY="16821" custLinFactNeighborX="100000" custLinFactNeighborY="100000">
        <dgm:presLayoutVars>
          <dgm:chMax val="0"/>
          <dgm:chPref val="0"/>
          <dgm:bulletEnabled val="1"/>
        </dgm:presLayoutVars>
      </dgm:prSet>
      <dgm:spPr/>
    </dgm:pt>
    <dgm:pt modelId="{66FD5B5F-95EB-4934-A621-E254590FDE5F}" type="pres">
      <dgm:prSet presAssocID="{E72261EB-2584-4BC7-A570-1D650D59DD3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F9EEB6F-4D6B-4EDC-9D59-2B8045A7C453}" type="pres">
      <dgm:prSet presAssocID="{E72261EB-2584-4BC7-A570-1D650D59DD3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6586427-17E0-46B4-8B9F-F3D59987639D}" type="pres">
      <dgm:prSet presAssocID="{E72261EB-2584-4BC7-A570-1D650D59DD36}" presName="rect4" presStyleLbl="node1" presStyleIdx="3" presStyleCnt="4" custLinFactX="-16490" custLinFactY="-17329" custLinFactNeighborX="-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C860BD21-6D3B-4EBB-A71C-3F1D2AD34F26}" type="presOf" srcId="{08134B9B-FF08-4C24-9201-58A6B4285201}" destId="{2F9EEB6F-4D6B-4EDC-9D59-2B8045A7C453}" srcOrd="0" destOrd="0" presId="urn:microsoft.com/office/officeart/2005/8/layout/matrix2"/>
    <dgm:cxn modelId="{07EA092A-FA04-4403-890E-2A060317B265}" type="presOf" srcId="{E72261EB-2584-4BC7-A570-1D650D59DD36}" destId="{741CC6D0-A193-4274-B753-6F55A7198EC4}" srcOrd="0" destOrd="0" presId="urn:microsoft.com/office/officeart/2005/8/layout/matrix2"/>
    <dgm:cxn modelId="{8E45A07E-1A71-46A5-852A-B32D03328188}" srcId="{E72261EB-2584-4BC7-A570-1D650D59DD36}" destId="{08134B9B-FF08-4C24-9201-58A6B4285201}" srcOrd="2" destOrd="0" parTransId="{2F9FED2D-814B-4527-AEA8-248184744ED6}" sibTransId="{964D9648-1B3E-4621-9266-E89ABFE610BC}"/>
    <dgm:cxn modelId="{11E18DD8-D31D-4600-862B-55D4CE26D53A}" srcId="{E72261EB-2584-4BC7-A570-1D650D59DD36}" destId="{7B9DA1B6-D0B1-477D-BB89-77D761840596}" srcOrd="1" destOrd="0" parTransId="{0A3D37AF-33F9-4B24-B1D0-C1C1FEF382A6}" sibTransId="{24FD13AD-E58C-4281-ABE5-A7F8727E10D9}"/>
    <dgm:cxn modelId="{B478F0DF-F825-4EED-A30D-9B26CD76C8EE}" type="presOf" srcId="{642A1ED1-717F-4511-9862-4C711676FB43}" destId="{66586427-17E0-46B4-8B9F-F3D59987639D}" srcOrd="0" destOrd="0" presId="urn:microsoft.com/office/officeart/2005/8/layout/matrix2"/>
    <dgm:cxn modelId="{61A2C0F3-1BE5-4A46-B6AD-52FFA9B48A8C}" srcId="{E72261EB-2584-4BC7-A570-1D650D59DD36}" destId="{83A7B483-9BC6-4901-9FEA-3ADA3E96746C}" srcOrd="0" destOrd="0" parTransId="{28D07129-1FC7-426C-9BB5-E0A8E550C33E}" sibTransId="{521FA617-D643-4617-A95C-3187E5F53B7B}"/>
    <dgm:cxn modelId="{5DC0D2F5-B088-4953-9C78-285F1B61144A}" type="presOf" srcId="{83A7B483-9BC6-4901-9FEA-3ADA3E96746C}" destId="{204876AD-66CD-4DDE-BDA8-8FFCF83191EA}" srcOrd="0" destOrd="0" presId="urn:microsoft.com/office/officeart/2005/8/layout/matrix2"/>
    <dgm:cxn modelId="{8ED308F9-DA40-45DA-A110-528D7850CDCF}" type="presOf" srcId="{7B9DA1B6-D0B1-477D-BB89-77D761840596}" destId="{66FD5B5F-95EB-4934-A621-E254590FDE5F}" srcOrd="0" destOrd="0" presId="urn:microsoft.com/office/officeart/2005/8/layout/matrix2"/>
    <dgm:cxn modelId="{20C486FE-EE60-41A7-9BA1-6F629E1094E7}" srcId="{E72261EB-2584-4BC7-A570-1D650D59DD36}" destId="{642A1ED1-717F-4511-9862-4C711676FB43}" srcOrd="3" destOrd="0" parTransId="{BBCE5BF7-AEC2-4501-8C9E-8E4D4D3A8AA4}" sibTransId="{31302C6C-B2E0-4717-A4BB-E371190BC7EC}"/>
    <dgm:cxn modelId="{A4270B85-22C8-4E0D-9167-16DE0FA43724}" type="presParOf" srcId="{741CC6D0-A193-4274-B753-6F55A7198EC4}" destId="{6D9809D8-E675-4BE7-98BA-C9778545F6E7}" srcOrd="0" destOrd="0" presId="urn:microsoft.com/office/officeart/2005/8/layout/matrix2"/>
    <dgm:cxn modelId="{68CB7C22-26F7-4C72-ADD0-D33BF09212CB}" type="presParOf" srcId="{741CC6D0-A193-4274-B753-6F55A7198EC4}" destId="{204876AD-66CD-4DDE-BDA8-8FFCF83191EA}" srcOrd="1" destOrd="0" presId="urn:microsoft.com/office/officeart/2005/8/layout/matrix2"/>
    <dgm:cxn modelId="{302E605E-6DFD-4C3D-8FA4-5A5537CAD2A3}" type="presParOf" srcId="{741CC6D0-A193-4274-B753-6F55A7198EC4}" destId="{66FD5B5F-95EB-4934-A621-E254590FDE5F}" srcOrd="2" destOrd="0" presId="urn:microsoft.com/office/officeart/2005/8/layout/matrix2"/>
    <dgm:cxn modelId="{B637CCE0-A5D8-4294-8FAE-6CF1F265E056}" type="presParOf" srcId="{741CC6D0-A193-4274-B753-6F55A7198EC4}" destId="{2F9EEB6F-4D6B-4EDC-9D59-2B8045A7C453}" srcOrd="3" destOrd="0" presId="urn:microsoft.com/office/officeart/2005/8/layout/matrix2"/>
    <dgm:cxn modelId="{50F5FE31-83E1-427D-9D58-E58C6817B5FB}" type="presParOf" srcId="{741CC6D0-A193-4274-B753-6F55A7198EC4}" destId="{66586427-17E0-46B4-8B9F-F3D59987639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809D8-E675-4BE7-98BA-C9778545F6E7}">
      <dsp:nvSpPr>
        <dsp:cNvPr id="0" name=""/>
        <dsp:cNvSpPr/>
      </dsp:nvSpPr>
      <dsp:spPr>
        <a:xfrm>
          <a:off x="1063746" y="0"/>
          <a:ext cx="5273040" cy="527304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876AD-66CD-4DDE-BDA8-8FFCF83191EA}">
      <dsp:nvSpPr>
        <dsp:cNvPr id="0" name=""/>
        <dsp:cNvSpPr/>
      </dsp:nvSpPr>
      <dsp:spPr>
        <a:xfrm>
          <a:off x="3916598" y="2806754"/>
          <a:ext cx="2109216" cy="210921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600" kern="1200" dirty="0">
            <a:solidFill>
              <a:schemeClr val="tx1"/>
            </a:solidFill>
          </a:endParaRP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600" kern="1200" dirty="0">
            <a:solidFill>
              <a:schemeClr val="tx1"/>
            </a:solidFill>
          </a:endParaRPr>
        </a:p>
      </dsp:txBody>
      <dsp:txXfrm>
        <a:off x="4019561" y="2909717"/>
        <a:ext cx="1903290" cy="1903290"/>
      </dsp:txXfrm>
    </dsp:sp>
    <dsp:sp modelId="{66FD5B5F-95EB-4934-A621-E254590FDE5F}">
      <dsp:nvSpPr>
        <dsp:cNvPr id="0" name=""/>
        <dsp:cNvSpPr/>
      </dsp:nvSpPr>
      <dsp:spPr>
        <a:xfrm>
          <a:off x="3884664" y="342747"/>
          <a:ext cx="2109216" cy="210921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600" kern="1200" dirty="0">
            <a:solidFill>
              <a:schemeClr val="tx1"/>
            </a:solidFill>
          </a:endParaRP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600" kern="1200" dirty="0">
            <a:solidFill>
              <a:schemeClr val="tx1"/>
            </a:solidFill>
          </a:endParaRPr>
        </a:p>
      </dsp:txBody>
      <dsp:txXfrm>
        <a:off x="3987627" y="445710"/>
        <a:ext cx="1903290" cy="1903290"/>
      </dsp:txXfrm>
    </dsp:sp>
    <dsp:sp modelId="{2F9EEB6F-4D6B-4EDC-9D59-2B8045A7C453}">
      <dsp:nvSpPr>
        <dsp:cNvPr id="0" name=""/>
        <dsp:cNvSpPr/>
      </dsp:nvSpPr>
      <dsp:spPr>
        <a:xfrm>
          <a:off x="1406336" y="2821076"/>
          <a:ext cx="2109216" cy="2109216"/>
        </a:xfrm>
        <a:prstGeom prst="roundRect">
          <a:avLst/>
        </a:prstGeom>
        <a:solidFill>
          <a:srgbClr val="BEC8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600" kern="1200" dirty="0">
            <a:solidFill>
              <a:schemeClr val="tx1"/>
            </a:solidFill>
          </a:endParaRP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600" kern="1200" dirty="0">
            <a:solidFill>
              <a:schemeClr val="tx1"/>
            </a:solidFill>
          </a:endParaRPr>
        </a:p>
      </dsp:txBody>
      <dsp:txXfrm>
        <a:off x="1509299" y="2924039"/>
        <a:ext cx="1903290" cy="1903290"/>
      </dsp:txXfrm>
    </dsp:sp>
    <dsp:sp modelId="{66586427-17E0-46B4-8B9F-F3D59987639D}">
      <dsp:nvSpPr>
        <dsp:cNvPr id="0" name=""/>
        <dsp:cNvSpPr/>
      </dsp:nvSpPr>
      <dsp:spPr>
        <a:xfrm>
          <a:off x="1427639" y="346354"/>
          <a:ext cx="2109216" cy="2109216"/>
        </a:xfrm>
        <a:prstGeom prst="roundRect">
          <a:avLst/>
        </a:prstGeom>
        <a:solidFill>
          <a:srgbClr val="A7A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600" kern="1200" dirty="0">
            <a:solidFill>
              <a:schemeClr val="tx1"/>
            </a:solidFill>
          </a:endParaRP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600" kern="1200" dirty="0">
            <a:solidFill>
              <a:schemeClr val="tx1"/>
            </a:solidFill>
          </a:endParaRPr>
        </a:p>
      </dsp:txBody>
      <dsp:txXfrm>
        <a:off x="1530602" y="449317"/>
        <a:ext cx="1903290" cy="1903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575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70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652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824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460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0919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798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5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5207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7103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491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6335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023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9415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616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19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647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519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562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13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02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820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167B-7DBB-41B2-9749-CD1B9490875E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0CFB7-9C24-4CBB-8645-62C9459CC3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240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746A-377F-4F52-8CB8-D507CFDEA54A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7B4E-8BD2-4CDA-B03C-48A215645D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225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79A620B-A6A9-4E97-B9F9-AA0E7F8D7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" y="0"/>
            <a:ext cx="1189736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4E168E-B0B0-4837-86E5-5D42775FF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096" y="3339118"/>
            <a:ext cx="3234679" cy="17122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844D48-2911-403A-BE2C-DAEEDB18C80B}"/>
              </a:ext>
            </a:extLst>
          </p:cNvPr>
          <p:cNvSpPr txBox="1">
            <a:spLocks/>
          </p:cNvSpPr>
          <p:nvPr/>
        </p:nvSpPr>
        <p:spPr>
          <a:xfrm>
            <a:off x="5723875" y="229545"/>
            <a:ext cx="5913120" cy="283463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ZA" sz="6000" dirty="0">
                <a:solidFill>
                  <a:srgbClr val="0070C0"/>
                </a:solidFill>
                <a:latin typeface="Arial Narrow" panose="020B0606020202030204" pitchFamily="34" charset="0"/>
              </a:rPr>
              <a:t>WRC 101</a:t>
            </a:r>
          </a:p>
          <a:p>
            <a:pPr algn="r"/>
            <a:r>
              <a:rPr lang="en-ZA" sz="6000" dirty="0">
                <a:solidFill>
                  <a:srgbClr val="0070C0"/>
                </a:solidFill>
                <a:latin typeface="Arial Narrow" panose="020B0606020202030204" pitchFamily="34" charset="0"/>
              </a:rPr>
              <a:t>Leading the Water Innovations Space</a:t>
            </a:r>
          </a:p>
        </p:txBody>
      </p:sp>
    </p:spTree>
    <p:extLst>
      <p:ext uri="{BB962C8B-B14F-4D97-AF65-F5344CB8AC3E}">
        <p14:creationId xmlns:p14="http://schemas.microsoft.com/office/powerpoint/2010/main" val="391327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1B9842-BB2A-4F79-B91D-BDC049938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0821" y="516328"/>
            <a:ext cx="2548865" cy="1962712"/>
          </a:xfrm>
        </p:spPr>
        <p:txBody>
          <a:bodyPr>
            <a:normAutofit fontScale="92500"/>
          </a:bodyPr>
          <a:lstStyle/>
          <a:p>
            <a:pPr algn="r"/>
            <a:r>
              <a:rPr lang="en-US" sz="4400" b="1" dirty="0">
                <a:latin typeface="Arial Narrow" panose="020B0606020202030204" pitchFamily="34" charset="0"/>
              </a:rPr>
              <a:t>Organizing for Greater Impact</a:t>
            </a:r>
            <a:endParaRPr lang="en-ZA" sz="4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66108D-BA25-4249-8211-0B0B92309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722146"/>
              </p:ext>
            </p:extLst>
          </p:nvPr>
        </p:nvGraphicFramePr>
        <p:xfrm>
          <a:off x="1437670" y="812800"/>
          <a:ext cx="7400217" cy="5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CC9DA7-C620-429D-9272-78CC28D5C7C6}"/>
              </a:ext>
            </a:extLst>
          </p:cNvPr>
          <p:cNvSpPr txBox="1"/>
          <p:nvPr/>
        </p:nvSpPr>
        <p:spPr>
          <a:xfrm>
            <a:off x="4047995" y="100830"/>
            <a:ext cx="217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b="1" dirty="0">
                <a:solidFill>
                  <a:prstClr val="black"/>
                </a:solidFill>
                <a:latin typeface="Calibri" panose="020F0502020204030204"/>
              </a:rPr>
              <a:t>Socio-Economic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FB493-D1B0-4231-8000-CBCA0B157AF1}"/>
              </a:ext>
            </a:extLst>
          </p:cNvPr>
          <p:cNvSpPr txBox="1"/>
          <p:nvPr/>
        </p:nvSpPr>
        <p:spPr>
          <a:xfrm>
            <a:off x="4059301" y="6045201"/>
            <a:ext cx="23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sz="2400" b="1" dirty="0">
                <a:solidFill>
                  <a:prstClr val="black"/>
                </a:solidFill>
                <a:latin typeface="Calibri" panose="020F0502020204030204"/>
              </a:rPr>
              <a:t>Academic 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0C118-8310-4FE8-A1D0-C00CA7C1EB56}"/>
              </a:ext>
            </a:extLst>
          </p:cNvPr>
          <p:cNvSpPr txBox="1"/>
          <p:nvPr/>
        </p:nvSpPr>
        <p:spPr>
          <a:xfrm>
            <a:off x="7325070" y="2840167"/>
            <a:ext cx="1880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b="1" dirty="0">
                <a:solidFill>
                  <a:prstClr val="black"/>
                </a:solidFill>
                <a:latin typeface="Calibri" panose="020F0502020204030204"/>
              </a:rPr>
              <a:t>Instrumental 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E2987-7F7C-4D76-A836-80EAF9A7C946}"/>
              </a:ext>
            </a:extLst>
          </p:cNvPr>
          <p:cNvSpPr txBox="1"/>
          <p:nvPr/>
        </p:nvSpPr>
        <p:spPr>
          <a:xfrm>
            <a:off x="1566644" y="2562444"/>
            <a:ext cx="168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b="1" dirty="0">
                <a:solidFill>
                  <a:prstClr val="black"/>
                </a:solidFill>
                <a:latin typeface="Calibri" panose="020F0502020204030204"/>
              </a:rPr>
              <a:t>Conceptual Impact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4793CB-6E23-4F86-A57D-9935C90363A1}"/>
              </a:ext>
            </a:extLst>
          </p:cNvPr>
          <p:cNvSpPr/>
          <p:nvPr/>
        </p:nvSpPr>
        <p:spPr>
          <a:xfrm>
            <a:off x="4394383" y="2368479"/>
            <a:ext cx="2068066" cy="2049923"/>
          </a:xfrm>
          <a:prstGeom prst="ellipse">
            <a:avLst/>
          </a:prstGeom>
          <a:solidFill>
            <a:srgbClr val="B40000">
              <a:alpha val="65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47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Risk Landscape 2020 – Impact (y) versus Likelihood (y)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[WEF Global Risks Report 2020]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3040A-C4DC-4112-83AC-3EB6E3AB4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560" y="-40639"/>
            <a:ext cx="69596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3ACD8D-39CE-484C-8E6B-7E8AF2383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627" y="1116383"/>
            <a:ext cx="333480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Risk Landscape 2020 – Impact (y) versus Likelihood (y)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[WEF Global Risks Report 2020]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10F795-6EF5-4083-B143-48BDCD428FE4}"/>
              </a:ext>
            </a:extLst>
          </p:cNvPr>
          <p:cNvSpPr txBox="1"/>
          <p:nvPr/>
        </p:nvSpPr>
        <p:spPr>
          <a:xfrm>
            <a:off x="5367859" y="2972862"/>
            <a:ext cx="434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Thank You</a:t>
            </a:r>
            <a:endParaRPr lang="en-ZA" sz="4800" b="1" dirty="0"/>
          </a:p>
        </p:txBody>
      </p:sp>
    </p:spTree>
    <p:extLst>
      <p:ext uri="{BB962C8B-B14F-4D97-AF65-F5344CB8AC3E}">
        <p14:creationId xmlns:p14="http://schemas.microsoft.com/office/powerpoint/2010/main" val="191846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/>
              <a:t>The Global Risk Landscape 2020 – Impact (y) versus Likelihood (y)</a:t>
            </a:r>
          </a:p>
          <a:p>
            <a:r>
              <a:rPr lang="en-ZA" dirty="0">
                <a:solidFill>
                  <a:prstClr val="black"/>
                </a:solidFill>
                <a:latin typeface="Arial Narrow" panose="020B0606020202030204" pitchFamily="34" charset="0"/>
              </a:rPr>
              <a:t>[WEF Global Risks Report 2020]</a:t>
            </a:r>
            <a:endParaRPr lang="en-ZA" sz="3200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EE4BFD-876C-48AD-9FC4-954356DCF4C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t="24228" r="29237" b="30273"/>
          <a:stretch/>
        </p:blipFill>
        <p:spPr bwMode="auto">
          <a:xfrm>
            <a:off x="1422400" y="10159"/>
            <a:ext cx="10769600" cy="6756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80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Risk Landscape 2020 – Impact (y) versus Likelihood (y)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[WEF Global Risks Report 2020]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008F7E-723C-4DC4-9FBA-829EFB73CA3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24424" r="39103" b="35502"/>
          <a:stretch/>
        </p:blipFill>
        <p:spPr bwMode="auto">
          <a:xfrm>
            <a:off x="1376856" y="120520"/>
            <a:ext cx="10552386" cy="668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14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Risk Landscape 2020 – Impact (y) versus Likelihood (y)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[WEF Global Risks Report 2020]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D196E-7605-4C5B-BCBD-5B7B515D2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039" y="162559"/>
            <a:ext cx="9114128" cy="66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Risk Landscape 2020 – Impact (y) versus Likelihood (y)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[WEF Global Risks Report 2020]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7AFD94-A193-4616-8A45-ACE36AC05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94" y="916373"/>
            <a:ext cx="2261812" cy="13473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B65579-DF46-44D2-A75E-0C53DC584660}"/>
              </a:ext>
            </a:extLst>
          </p:cNvPr>
          <p:cNvSpPr/>
          <p:nvPr/>
        </p:nvSpPr>
        <p:spPr>
          <a:xfrm>
            <a:off x="5979906" y="369073"/>
            <a:ext cx="5549739" cy="603857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361950" lvl="1" indent="-361950" defTabSz="91440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/>
              </a:rPr>
              <a:t>Promoting co-ordination, co-operation and communication in the area of water research and development</a:t>
            </a:r>
          </a:p>
          <a:p>
            <a:pPr marL="361950" lvl="1" indent="-361950" defTabSz="91440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/>
              </a:rPr>
              <a:t>Establishing water research needs and priorities</a:t>
            </a:r>
          </a:p>
          <a:p>
            <a:pPr marL="361950" lvl="1" indent="-361950" defTabSz="91440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/>
              </a:rPr>
              <a:t>Stimulating and funding water research </a:t>
            </a:r>
            <a:r>
              <a:rPr lang="en-US" sz="2800" b="1" u="sng" kern="0" dirty="0">
                <a:solidFill>
                  <a:srgbClr val="680000"/>
                </a:solidFill>
                <a:latin typeface="Calibri" panose="020F0502020204030204"/>
              </a:rPr>
              <a:t>according to priority</a:t>
            </a:r>
          </a:p>
          <a:p>
            <a:pPr marL="361950" lvl="1" indent="-361950" defTabSz="91440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/>
              </a:rPr>
              <a:t>Promoting effective transfer of information and technology</a:t>
            </a:r>
          </a:p>
          <a:p>
            <a:pPr marL="361950" lvl="1" indent="-361950" defTabSz="91440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anose="020F0502020204030204"/>
              </a:rPr>
              <a:t>Enhancing knowledge and capacity building within the water sector</a:t>
            </a:r>
          </a:p>
        </p:txBody>
      </p:sp>
    </p:spTree>
    <p:extLst>
      <p:ext uri="{BB962C8B-B14F-4D97-AF65-F5344CB8AC3E}">
        <p14:creationId xmlns:p14="http://schemas.microsoft.com/office/powerpoint/2010/main" val="419847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Risk Landscape 2020 – Impact (y) versus Likelihood (y)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[WEF Global Risks Report 2020]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4CDDE-55A4-4397-BA4F-3D3B2F9DA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640" y="162560"/>
            <a:ext cx="7071361" cy="668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A1FC7-C370-4BCF-8659-8B8AB742D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283" y="162560"/>
            <a:ext cx="2475191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4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Risk Landscape 2020 – Impact (y) versus Likelihood (y)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[WEF Global Risks Report 2020]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5FE73-C0F2-4A61-86D3-868DED99B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282" y="483365"/>
            <a:ext cx="7226398" cy="6004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89A35-8660-4ECD-AF71-1C18A113E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37" y="483365"/>
            <a:ext cx="2731245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Risk Landscape 2020 – Impact (y) versus Likelihood (y)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[WEF Global Risks Report 2020]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2DD50-8D7E-435B-8441-B1A3E0D2A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016" y="924560"/>
            <a:ext cx="9357126" cy="5618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C874E1-B71A-439B-BB74-7C068F81A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72" y="824891"/>
            <a:ext cx="267637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, snow, white, laying&#10;&#10;Description automatically generated">
            <a:extLst>
              <a:ext uri="{FF2B5EF4-FFF2-40B4-BE49-F238E27FC236}">
                <a16:creationId xmlns:a16="http://schemas.microsoft.com/office/drawing/2014/main" id="{868CBDD1-0077-4A57-A7E5-6FBA45598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E0DCE-7410-4026-864F-BC19E27C5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0790" r="12778" b="21259"/>
          <a:stretch/>
        </p:blipFill>
        <p:spPr>
          <a:xfrm>
            <a:off x="1524000" y="81282"/>
            <a:ext cx="9144000" cy="6614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0EAAA-FED5-43CC-8CE9-A1863CF30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29" y="5566485"/>
            <a:ext cx="607893" cy="1210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F8819-B574-42BD-8E15-CBFFB558E37F}"/>
              </a:ext>
            </a:extLst>
          </p:cNvPr>
          <p:cNvSpPr txBox="1"/>
          <p:nvPr/>
        </p:nvSpPr>
        <p:spPr>
          <a:xfrm>
            <a:off x="1524000" y="1"/>
            <a:ext cx="601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Global Risk Landscape 2020 – Impact (y) versus Likelihood (y)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[WEF Global Risks Report 2020]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33983-41C3-473D-AADE-7128830DF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DC7B26-ADBC-4564-9A38-4D4F09292F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99" r="12645"/>
          <a:stretch/>
        </p:blipFill>
        <p:spPr>
          <a:xfrm>
            <a:off x="5278846" y="20319"/>
            <a:ext cx="695379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C4CF4D-F821-4B42-857C-FE527B5E1592}"/>
              </a:ext>
            </a:extLst>
          </p:cNvPr>
          <p:cNvSpPr txBox="1"/>
          <p:nvPr/>
        </p:nvSpPr>
        <p:spPr>
          <a:xfrm>
            <a:off x="1588062" y="467930"/>
            <a:ext cx="3650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spcAft>
                <a:spcPts val="800"/>
              </a:spcAft>
              <a:tabLst>
                <a:tab pos="3275965" algn="l"/>
              </a:tabLst>
              <a:defRPr/>
            </a:pPr>
            <a:r>
              <a:rPr lang="en-ZA" sz="4000" b="1" dirty="0">
                <a:ea typeface="Calibri" panose="020F0502020204030204" pitchFamily="34" charset="0"/>
                <a:cs typeface="Calibri" panose="020F0502020204030204" pitchFamily="34" charset="0"/>
              </a:rPr>
              <a:t>The strategy is implemented through the WRC Knowledge Tree</a:t>
            </a:r>
            <a:endParaRPr lang="en-ZA" sz="4000" b="1" dirty="0">
              <a:solidFill>
                <a:srgbClr val="FFFFFF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F788C47638441A30D78347DA69790" ma:contentTypeVersion="10" ma:contentTypeDescription="Create a new document." ma:contentTypeScope="" ma:versionID="e19ed3f103e44da00a6a691f264bd2e4">
  <xsd:schema xmlns:xsd="http://www.w3.org/2001/XMLSchema" xmlns:xs="http://www.w3.org/2001/XMLSchema" xmlns:p="http://schemas.microsoft.com/office/2006/metadata/properties" xmlns:ns3="416b2bc4-2812-464f-b34f-0cc0261d0bf4" targetNamespace="http://schemas.microsoft.com/office/2006/metadata/properties" ma:root="true" ma:fieldsID="93188cd39345a4f8eb5f21e7796a163a" ns3:_="">
    <xsd:import namespace="416b2bc4-2812-464f-b34f-0cc0261d0b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b2bc4-2812-464f-b34f-0cc0261d0b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3666DA-BE43-4C85-8FE7-9D02937E6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6b2bc4-2812-464f-b34f-0cc0261d0b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8BE956-1580-4673-ABB4-DBDF16737C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D858D6-8F32-477A-9CFC-63C9728223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294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Gill Sans MT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Van Der Merwe</dc:creator>
  <cp:lastModifiedBy>Letlhogonolo Kgobe</cp:lastModifiedBy>
  <cp:revision>45</cp:revision>
  <dcterms:created xsi:type="dcterms:W3CDTF">2020-02-05T11:29:46Z</dcterms:created>
  <dcterms:modified xsi:type="dcterms:W3CDTF">2021-07-06T09:35:46Z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0x010100D7AF788C47638441A30D78347DA69790</vt:lpwstr>
  </property>
</Properties>
</file>