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660" r:id="rId2"/>
    <p:sldId id="683" r:id="rId3"/>
    <p:sldId id="661" r:id="rId4"/>
    <p:sldId id="662" r:id="rId5"/>
    <p:sldId id="663" r:id="rId6"/>
    <p:sldId id="611" r:id="rId7"/>
    <p:sldId id="665" r:id="rId8"/>
    <p:sldId id="605" r:id="rId9"/>
    <p:sldId id="667" r:id="rId10"/>
    <p:sldId id="563" r:id="rId11"/>
    <p:sldId id="567" r:id="rId12"/>
    <p:sldId id="672" r:id="rId13"/>
    <p:sldId id="636" r:id="rId14"/>
    <p:sldId id="673" r:id="rId15"/>
    <p:sldId id="674" r:id="rId16"/>
    <p:sldId id="676" r:id="rId17"/>
    <p:sldId id="675" r:id="rId18"/>
    <p:sldId id="677" r:id="rId19"/>
    <p:sldId id="678" r:id="rId20"/>
    <p:sldId id="679" r:id="rId21"/>
    <p:sldId id="682" r:id="rId22"/>
    <p:sldId id="6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66A6CE-F9F7-951F-3F9A-9C5BDD217209}" name="Hintsa Araya" initials="HA" userId="S::ArayaH@arc.agric.za::f4536413-be02-4278-8bf2-dcaeb4ce725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A2AE6C-6019-4279-A319-FF95F69FC6CA}" v="258" dt="2024-09-10T14:00:48.330"/>
    <p1510:client id="{F9600CBF-3D78-4FB8-89DF-9FB78816ACF1}" v="20" dt="2024-09-11T06:25:54.9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 Salmina Mokgehle" userId="617aa953-1a0c-4196-a32e-31ed68114b4d" providerId="ADAL" clId="{F9600CBF-3D78-4FB8-89DF-9FB78816ACF1}"/>
    <pc:docChg chg="undo custSel delSld modSld">
      <pc:chgData name="Dr Salmina Mokgehle" userId="617aa953-1a0c-4196-a32e-31ed68114b4d" providerId="ADAL" clId="{F9600CBF-3D78-4FB8-89DF-9FB78816ACF1}" dt="2024-09-11T06:27:00.490" v="169" actId="1076"/>
      <pc:docMkLst>
        <pc:docMk/>
      </pc:docMkLst>
      <pc:sldChg chg="delSp modSp mod modCm">
        <pc:chgData name="Dr Salmina Mokgehle" userId="617aa953-1a0c-4196-a32e-31ed68114b4d" providerId="ADAL" clId="{F9600CBF-3D78-4FB8-89DF-9FB78816ACF1}" dt="2024-09-10T20:11:20.486" v="80" actId="478"/>
        <pc:sldMkLst>
          <pc:docMk/>
          <pc:sldMk cId="171783585" sldId="665"/>
        </pc:sldMkLst>
        <pc:spChg chg="mod">
          <ac:chgData name="Dr Salmina Mokgehle" userId="617aa953-1a0c-4196-a32e-31ed68114b4d" providerId="ADAL" clId="{F9600CBF-3D78-4FB8-89DF-9FB78816ACF1}" dt="2024-09-10T20:09:43.501" v="47" actId="207"/>
          <ac:spMkLst>
            <pc:docMk/>
            <pc:sldMk cId="171783585" sldId="665"/>
            <ac:spMk id="12" creationId="{98C3CAED-3601-42A3-A1BD-20E55083DCD3}"/>
          </ac:spMkLst>
        </pc:spChg>
        <pc:spChg chg="mod">
          <ac:chgData name="Dr Salmina Mokgehle" userId="617aa953-1a0c-4196-a32e-31ed68114b4d" providerId="ADAL" clId="{F9600CBF-3D78-4FB8-89DF-9FB78816ACF1}" dt="2024-09-10T20:09:25.892" v="46" actId="313"/>
          <ac:spMkLst>
            <pc:docMk/>
            <pc:sldMk cId="171783585" sldId="665"/>
            <ac:spMk id="13315" creationId="{B08D2265-DA9E-4CC4-BA15-79950882F433}"/>
          </ac:spMkLst>
        </pc:spChg>
        <pc:picChg chg="del mod">
          <ac:chgData name="Dr Salmina Mokgehle" userId="617aa953-1a0c-4196-a32e-31ed68114b4d" providerId="ADAL" clId="{F9600CBF-3D78-4FB8-89DF-9FB78816ACF1}" dt="2024-09-10T20:11:20.486" v="80" actId="478"/>
          <ac:picMkLst>
            <pc:docMk/>
            <pc:sldMk cId="171783585" sldId="665"/>
            <ac:picMk id="2" creationId="{1E3553FF-D123-C049-C0F9-0DB10D3AADB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r Salmina Mokgehle" userId="617aa953-1a0c-4196-a32e-31ed68114b4d" providerId="ADAL" clId="{F9600CBF-3D78-4FB8-89DF-9FB78816ACF1}" dt="2024-09-10T20:09:25.892" v="46" actId="313"/>
              <pc2:cmMkLst xmlns:pc2="http://schemas.microsoft.com/office/powerpoint/2019/9/main/command">
                <pc:docMk/>
                <pc:sldMk cId="171783585" sldId="665"/>
                <pc2:cmMk id="{CF5BACDF-8BDC-4616-8BE8-8C74C1C7A52F}"/>
              </pc2:cmMkLst>
            </pc226:cmChg>
          </p:ext>
        </pc:extLst>
      </pc:sldChg>
      <pc:sldChg chg="del">
        <pc:chgData name="Dr Salmina Mokgehle" userId="617aa953-1a0c-4196-a32e-31ed68114b4d" providerId="ADAL" clId="{F9600CBF-3D78-4FB8-89DF-9FB78816ACF1}" dt="2024-09-10T20:11:35.922" v="81" actId="2696"/>
        <pc:sldMkLst>
          <pc:docMk/>
          <pc:sldMk cId="1045103060" sldId="668"/>
        </pc:sldMkLst>
      </pc:sldChg>
      <pc:sldChg chg="modSp mod">
        <pc:chgData name="Dr Salmina Mokgehle" userId="617aa953-1a0c-4196-a32e-31ed68114b4d" providerId="ADAL" clId="{F9600CBF-3D78-4FB8-89DF-9FB78816ACF1}" dt="2024-09-10T20:12:23.731" v="90" actId="1076"/>
        <pc:sldMkLst>
          <pc:docMk/>
          <pc:sldMk cId="961012973" sldId="673"/>
        </pc:sldMkLst>
        <pc:spChg chg="mod">
          <ac:chgData name="Dr Salmina Mokgehle" userId="617aa953-1a0c-4196-a32e-31ed68114b4d" providerId="ADAL" clId="{F9600CBF-3D78-4FB8-89DF-9FB78816ACF1}" dt="2024-09-10T20:12:23.731" v="90" actId="1076"/>
          <ac:spMkLst>
            <pc:docMk/>
            <pc:sldMk cId="961012973" sldId="673"/>
            <ac:spMk id="4099" creationId="{00000000-0000-0000-0000-000000000000}"/>
          </ac:spMkLst>
        </pc:spChg>
      </pc:sldChg>
      <pc:sldChg chg="delSp modSp mod">
        <pc:chgData name="Dr Salmina Mokgehle" userId="617aa953-1a0c-4196-a32e-31ed68114b4d" providerId="ADAL" clId="{F9600CBF-3D78-4FB8-89DF-9FB78816ACF1}" dt="2024-09-10T20:13:18.816" v="100" actId="14100"/>
        <pc:sldMkLst>
          <pc:docMk/>
          <pc:sldMk cId="2826499484" sldId="674"/>
        </pc:sldMkLst>
        <pc:spChg chg="mod">
          <ac:chgData name="Dr Salmina Mokgehle" userId="617aa953-1a0c-4196-a32e-31ed68114b4d" providerId="ADAL" clId="{F9600CBF-3D78-4FB8-89DF-9FB78816ACF1}" dt="2024-09-10T20:13:02.129" v="96" actId="27636"/>
          <ac:spMkLst>
            <pc:docMk/>
            <pc:sldMk cId="2826499484" sldId="674"/>
            <ac:spMk id="2" creationId="{9132F47B-A9F5-BFFF-50F5-481C0F670488}"/>
          </ac:spMkLst>
        </pc:spChg>
        <pc:spChg chg="del mod">
          <ac:chgData name="Dr Salmina Mokgehle" userId="617aa953-1a0c-4196-a32e-31ed68114b4d" providerId="ADAL" clId="{F9600CBF-3D78-4FB8-89DF-9FB78816ACF1}" dt="2024-09-10T20:12:47.930" v="93" actId="21"/>
          <ac:spMkLst>
            <pc:docMk/>
            <pc:sldMk cId="2826499484" sldId="674"/>
            <ac:spMk id="4" creationId="{62925634-D5FF-D900-85A5-4FCBB9C928F8}"/>
          </ac:spMkLst>
        </pc:spChg>
        <pc:picChg chg="mod">
          <ac:chgData name="Dr Salmina Mokgehle" userId="617aa953-1a0c-4196-a32e-31ed68114b4d" providerId="ADAL" clId="{F9600CBF-3D78-4FB8-89DF-9FB78816ACF1}" dt="2024-09-10T20:13:11.465" v="98" actId="14100"/>
          <ac:picMkLst>
            <pc:docMk/>
            <pc:sldMk cId="2826499484" sldId="674"/>
            <ac:picMk id="5" creationId="{4154FA16-70C8-59CB-844D-A11A14E60018}"/>
          </ac:picMkLst>
        </pc:picChg>
        <pc:picChg chg="mod">
          <ac:chgData name="Dr Salmina Mokgehle" userId="617aa953-1a0c-4196-a32e-31ed68114b4d" providerId="ADAL" clId="{F9600CBF-3D78-4FB8-89DF-9FB78816ACF1}" dt="2024-09-10T20:13:18.816" v="100" actId="14100"/>
          <ac:picMkLst>
            <pc:docMk/>
            <pc:sldMk cId="2826499484" sldId="674"/>
            <ac:picMk id="6" creationId="{9E10075C-4ED2-890C-8FEB-1DB1B5357F1D}"/>
          </ac:picMkLst>
        </pc:picChg>
        <pc:picChg chg="mod">
          <ac:chgData name="Dr Salmina Mokgehle" userId="617aa953-1a0c-4196-a32e-31ed68114b4d" providerId="ADAL" clId="{F9600CBF-3D78-4FB8-89DF-9FB78816ACF1}" dt="2024-09-10T20:13:15.120" v="99" actId="14100"/>
          <ac:picMkLst>
            <pc:docMk/>
            <pc:sldMk cId="2826499484" sldId="674"/>
            <ac:picMk id="9" creationId="{FABD10A6-12FA-5506-40E1-A84D1D00F5A3}"/>
          </ac:picMkLst>
        </pc:picChg>
      </pc:sldChg>
      <pc:sldChg chg="addSp modSp mod modAnim">
        <pc:chgData name="Dr Salmina Mokgehle" userId="617aa953-1a0c-4196-a32e-31ed68114b4d" providerId="ADAL" clId="{F9600CBF-3D78-4FB8-89DF-9FB78816ACF1}" dt="2024-09-11T06:25:54.959" v="166"/>
        <pc:sldMkLst>
          <pc:docMk/>
          <pc:sldMk cId="2576748620" sldId="675"/>
        </pc:sldMkLst>
        <pc:spChg chg="add mod">
          <ac:chgData name="Dr Salmina Mokgehle" userId="617aa953-1a0c-4196-a32e-31ed68114b4d" providerId="ADAL" clId="{F9600CBF-3D78-4FB8-89DF-9FB78816ACF1}" dt="2024-09-11T06:21:19.863" v="161" actId="692"/>
          <ac:spMkLst>
            <pc:docMk/>
            <pc:sldMk cId="2576748620" sldId="675"/>
            <ac:spMk id="2" creationId="{8CCC9CAA-2B35-BBAF-2782-CA397D0E45FB}"/>
          </ac:spMkLst>
        </pc:spChg>
        <pc:picChg chg="add mod">
          <ac:chgData name="Dr Salmina Mokgehle" userId="617aa953-1a0c-4196-a32e-31ed68114b4d" providerId="ADAL" clId="{F9600CBF-3D78-4FB8-89DF-9FB78816ACF1}" dt="2024-09-11T06:25:20.418" v="165" actId="962"/>
          <ac:picMkLst>
            <pc:docMk/>
            <pc:sldMk cId="2576748620" sldId="675"/>
            <ac:picMk id="3" creationId="{148B4124-EA64-4E0D-05AC-DF1EBCDD3158}"/>
          </ac:picMkLst>
        </pc:picChg>
      </pc:sldChg>
      <pc:sldChg chg="addSp modSp mod modAnim">
        <pc:chgData name="Dr Salmina Mokgehle" userId="617aa953-1a0c-4196-a32e-31ed68114b4d" providerId="ADAL" clId="{F9600CBF-3D78-4FB8-89DF-9FB78816ACF1}" dt="2024-09-11T06:19:37.426" v="152"/>
        <pc:sldMkLst>
          <pc:docMk/>
          <pc:sldMk cId="4070021306" sldId="676"/>
        </pc:sldMkLst>
        <pc:spChg chg="add mod">
          <ac:chgData name="Dr Salmina Mokgehle" userId="617aa953-1a0c-4196-a32e-31ed68114b4d" providerId="ADAL" clId="{F9600CBF-3D78-4FB8-89DF-9FB78816ACF1}" dt="2024-09-11T06:19:17.841" v="151" actId="692"/>
          <ac:spMkLst>
            <pc:docMk/>
            <pc:sldMk cId="4070021306" sldId="676"/>
            <ac:spMk id="2" creationId="{8FEF5312-1360-C4B9-9B7A-72BBBA36125C}"/>
          </ac:spMkLst>
        </pc:spChg>
      </pc:sldChg>
      <pc:sldChg chg="modSp mod">
        <pc:chgData name="Dr Salmina Mokgehle" userId="617aa953-1a0c-4196-a32e-31ed68114b4d" providerId="ADAL" clId="{F9600CBF-3D78-4FB8-89DF-9FB78816ACF1}" dt="2024-09-11T06:27:00.490" v="169" actId="1076"/>
        <pc:sldMkLst>
          <pc:docMk/>
          <pc:sldMk cId="921553666" sldId="678"/>
        </pc:sldMkLst>
        <pc:spChg chg="mod">
          <ac:chgData name="Dr Salmina Mokgehle" userId="617aa953-1a0c-4196-a32e-31ed68114b4d" providerId="ADAL" clId="{F9600CBF-3D78-4FB8-89DF-9FB78816ACF1}" dt="2024-09-11T06:27:00.490" v="169" actId="1076"/>
          <ac:spMkLst>
            <pc:docMk/>
            <pc:sldMk cId="921553666" sldId="678"/>
            <ac:spMk id="7" creationId="{272091E3-1D76-8AE7-5456-C43E6907F04E}"/>
          </ac:spMkLst>
        </pc:spChg>
        <pc:graphicFrameChg chg="modGraphic">
          <ac:chgData name="Dr Salmina Mokgehle" userId="617aa953-1a0c-4196-a32e-31ed68114b4d" providerId="ADAL" clId="{F9600CBF-3D78-4FB8-89DF-9FB78816ACF1}" dt="2024-09-11T06:26:56.556" v="168" actId="20577"/>
          <ac:graphicFrameMkLst>
            <pc:docMk/>
            <pc:sldMk cId="921553666" sldId="678"/>
            <ac:graphicFrameMk id="4" creationId="{A594D5B2-3AA9-2AD3-1327-E666D5EBC43B}"/>
          </ac:graphicFrameMkLst>
        </pc:graphicFrameChg>
      </pc:sldChg>
      <pc:sldChg chg="modSp mod">
        <pc:chgData name="Dr Salmina Mokgehle" userId="617aa953-1a0c-4196-a32e-31ed68114b4d" providerId="ADAL" clId="{F9600CBF-3D78-4FB8-89DF-9FB78816ACF1}" dt="2024-09-10T20:13:53.987" v="101" actId="207"/>
        <pc:sldMkLst>
          <pc:docMk/>
          <pc:sldMk cId="3524301942" sldId="679"/>
        </pc:sldMkLst>
        <pc:spChg chg="mod">
          <ac:chgData name="Dr Salmina Mokgehle" userId="617aa953-1a0c-4196-a32e-31ed68114b4d" providerId="ADAL" clId="{F9600CBF-3D78-4FB8-89DF-9FB78816ACF1}" dt="2024-09-10T20:13:53.987" v="101" actId="207"/>
          <ac:spMkLst>
            <pc:docMk/>
            <pc:sldMk cId="3524301942" sldId="679"/>
            <ac:spMk id="3" creationId="{ED18D4DF-CA2E-AD9F-2B3F-388038030630}"/>
          </ac:spMkLst>
        </pc:spChg>
      </pc:sldChg>
      <pc:sldChg chg="addSp modSp mod">
        <pc:chgData name="Dr Salmina Mokgehle" userId="617aa953-1a0c-4196-a32e-31ed68114b4d" providerId="ADAL" clId="{F9600CBF-3D78-4FB8-89DF-9FB78816ACF1}" dt="2024-09-10T20:19:21.468" v="134" actId="14100"/>
        <pc:sldMkLst>
          <pc:docMk/>
          <pc:sldMk cId="3586290544" sldId="681"/>
        </pc:sldMkLst>
        <pc:spChg chg="add mod">
          <ac:chgData name="Dr Salmina Mokgehle" userId="617aa953-1a0c-4196-a32e-31ed68114b4d" providerId="ADAL" clId="{F9600CBF-3D78-4FB8-89DF-9FB78816ACF1}" dt="2024-09-10T20:16:15.085" v="127"/>
          <ac:spMkLst>
            <pc:docMk/>
            <pc:sldMk cId="3586290544" sldId="681"/>
            <ac:spMk id="5" creationId="{E0DEB108-EBE8-60BF-545A-39E9B48C5C09}"/>
          </ac:spMkLst>
        </pc:spChg>
        <pc:picChg chg="mod">
          <ac:chgData name="Dr Salmina Mokgehle" userId="617aa953-1a0c-4196-a32e-31ed68114b4d" providerId="ADAL" clId="{F9600CBF-3D78-4FB8-89DF-9FB78816ACF1}" dt="2024-09-10T20:19:21.468" v="134" actId="14100"/>
          <ac:picMkLst>
            <pc:docMk/>
            <pc:sldMk cId="3586290544" sldId="681"/>
            <ac:picMk id="3" creationId="{622C8691-B538-3200-494A-C9274CC52643}"/>
          </ac:picMkLst>
        </pc:picChg>
      </pc:sldChg>
      <pc:sldChg chg="modSp mod">
        <pc:chgData name="Dr Salmina Mokgehle" userId="617aa953-1a0c-4196-a32e-31ed68114b4d" providerId="ADAL" clId="{F9600CBF-3D78-4FB8-89DF-9FB78816ACF1}" dt="2024-09-11T06:10:10.513" v="143" actId="27636"/>
        <pc:sldMkLst>
          <pc:docMk/>
          <pc:sldMk cId="3572749122" sldId="683"/>
        </pc:sldMkLst>
        <pc:spChg chg="mod">
          <ac:chgData name="Dr Salmina Mokgehle" userId="617aa953-1a0c-4196-a32e-31ed68114b4d" providerId="ADAL" clId="{F9600CBF-3D78-4FB8-89DF-9FB78816ACF1}" dt="2024-09-11T06:10:10.513" v="143" actId="27636"/>
          <ac:spMkLst>
            <pc:docMk/>
            <pc:sldMk cId="3572749122" sldId="683"/>
            <ac:spMk id="3" creationId="{238E4589-621C-2BEE-453A-9CC4F20346D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lmina.Mokgehle\Downloads\Copy%20of%20Underutilized%20crops%20DATA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lmina.Mokgehle\Downloads\Copy%20of%20Underutilized%20crops%20DATA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5807442019892"/>
          <c:y val="4.0660933863040594E-2"/>
          <c:w val="0.85045998273439205"/>
          <c:h val="0.68603430967554613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solidDmnd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4.664916424312669E-17"/>
                  <c:y val="-2.011061153044287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1C8-4C8F-8D94-7334C0DBC2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1C8-4C8F-8D94-7334C0DBC27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1C8-4C8F-8D94-7334C0DBC2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Sheet3!$M$11:$M$13</c:f>
                <c:numCache>
                  <c:formatCode>General</c:formatCode>
                  <c:ptCount val="3"/>
                  <c:pt idx="0">
                    <c:v>0.98530977593414448</c:v>
                  </c:pt>
                  <c:pt idx="1">
                    <c:v>0.81510604000035503</c:v>
                  </c:pt>
                  <c:pt idx="2">
                    <c:v>0.61623782196891597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Sheet3!$K$11:$K$13</c:f>
              <c:strCache>
                <c:ptCount val="3"/>
                <c:pt idx="0">
                  <c:v>Cowpea</c:v>
                </c:pt>
                <c:pt idx="1">
                  <c:v>Bambara groundnut</c:v>
                </c:pt>
                <c:pt idx="2">
                  <c:v>Common bean</c:v>
                </c:pt>
              </c:strCache>
            </c:strRef>
          </c:cat>
          <c:val>
            <c:numRef>
              <c:f>Sheet3!$L$11:$L$13</c:f>
              <c:numCache>
                <c:formatCode>0.00000</c:formatCode>
                <c:ptCount val="3"/>
                <c:pt idx="0">
                  <c:v>32.812777777777796</c:v>
                </c:pt>
                <c:pt idx="1">
                  <c:v>21.650555555555542</c:v>
                </c:pt>
                <c:pt idx="2">
                  <c:v>20.5413888888889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C8-4C8F-8D94-7334C0DBC2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5757792"/>
        <c:axId val="1935754432"/>
      </c:barChart>
      <c:catAx>
        <c:axId val="1935757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ysClr val="windowText" lastClr="000000"/>
                    </a:solidFill>
                  </a:rPr>
                  <a:t>Underutilized</a:t>
                </a:r>
                <a:r>
                  <a:rPr lang="en-US" sz="2400" b="1" baseline="0">
                    <a:solidFill>
                      <a:sysClr val="windowText" lastClr="000000"/>
                    </a:solidFill>
                  </a:rPr>
                  <a:t> legume crops </a:t>
                </a:r>
                <a:endParaRPr lang="en-US" sz="2400" b="1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32574811499608625"/>
              <c:y val="0.884706963778235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35754432"/>
        <c:crosses val="autoZero"/>
        <c:auto val="1"/>
        <c:lblAlgn val="ctr"/>
        <c:lblOffset val="100"/>
        <c:noMultiLvlLbl val="0"/>
      </c:catAx>
      <c:valAx>
        <c:axId val="19357544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Plant height (cm)</a:t>
                </a:r>
              </a:p>
            </c:rich>
          </c:tx>
          <c:layout>
            <c:manualLayout>
              <c:xMode val="edge"/>
              <c:yMode val="edge"/>
              <c:x val="0"/>
              <c:y val="0.16718681618122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35757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110961158807"/>
          <c:y val="7.8944189002824086E-2"/>
          <c:w val="0.86411030917024212"/>
          <c:h val="0.63061262753055902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smCheck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91262279974715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>
                        <a:solidFill>
                          <a:schemeClr val="tx1"/>
                        </a:solidFill>
                      </a:rPr>
                      <a:t>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9171536954802154E-2"/>
                      <c:h val="7.814318047498261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D901-443B-BFE2-267360904B17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>
                        <a:solidFill>
                          <a:schemeClr val="tx1"/>
                        </a:solidFill>
                      </a:rPr>
                      <a:t>b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943466106163672E-2"/>
                      <c:h val="0.1014272841240783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D901-443B-BFE2-267360904B17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>
                        <a:solidFill>
                          <a:schemeClr val="tx1"/>
                        </a:solidFill>
                      </a:rPr>
                      <a:t>b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411300792673879E-2"/>
                      <c:h val="0.1413428903796710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D901-443B-BFE2-267360904B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Sheet3!$M$15:$M$17</c:f>
                <c:numCache>
                  <c:formatCode>General</c:formatCode>
                  <c:ptCount val="3"/>
                  <c:pt idx="0">
                    <c:v>0.47178980424838984</c:v>
                  </c:pt>
                  <c:pt idx="1">
                    <c:v>0.30111198198661299</c:v>
                  </c:pt>
                  <c:pt idx="2">
                    <c:v>0.38453601378768298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Sheet3!$K$15:$K$17</c:f>
              <c:strCache>
                <c:ptCount val="3"/>
                <c:pt idx="0">
                  <c:v>Cowpea</c:v>
                </c:pt>
                <c:pt idx="1">
                  <c:v>Bambara groundnut</c:v>
                </c:pt>
                <c:pt idx="2">
                  <c:v>Common bean</c:v>
                </c:pt>
              </c:strCache>
            </c:strRef>
          </c:cat>
          <c:val>
            <c:numRef>
              <c:f>Sheet3!$L$15:$L$17</c:f>
              <c:numCache>
                <c:formatCode>0.00000</c:formatCode>
                <c:ptCount val="3"/>
                <c:pt idx="0">
                  <c:v>28.449444444444399</c:v>
                </c:pt>
                <c:pt idx="1">
                  <c:v>19.322499999999998</c:v>
                </c:pt>
                <c:pt idx="2">
                  <c:v>17.832777777777778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01-443B-BFE2-267360904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568816"/>
        <c:axId val="80576496"/>
      </c:barChart>
      <c:catAx>
        <c:axId val="80568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Underutilized</a:t>
                </a:r>
                <a:r>
                  <a:rPr lang="en-US" sz="2400" b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legume crops </a:t>
                </a:r>
                <a:endParaRPr lang="en-US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36520674855081181"/>
              <c:y val="0.911287969922347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0576496"/>
        <c:crosses val="autoZero"/>
        <c:auto val="1"/>
        <c:lblAlgn val="ctr"/>
        <c:lblOffset val="100"/>
        <c:noMultiLvlLbl val="0"/>
      </c:catAx>
      <c:valAx>
        <c:axId val="805764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Chlorophyll content </a:t>
                </a:r>
              </a:p>
            </c:rich>
          </c:tx>
          <c:layout>
            <c:manualLayout>
              <c:xMode val="edge"/>
              <c:yMode val="edge"/>
              <c:x val="6.2974678575104994E-3"/>
              <c:y val="0.14779294578646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6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1">
  <a:schemeClr val="dk1">
    <a:tint val="88000"/>
  </a:schemeClr>
  <a:schemeClr val="dk1">
    <a:tint val="55000"/>
  </a:schemeClr>
  <a:schemeClr val="dk1">
    <a:tint val="78000"/>
  </a:schemeClr>
  <a:schemeClr val="dk1">
    <a:tint val="92000"/>
  </a:schemeClr>
  <a:schemeClr val="dk1">
    <a:tint val="70000"/>
  </a:schemeClr>
  <a:schemeClr val="dk1">
    <a:tint val="30000"/>
  </a:schemeClr>
</cs:colorStyle>
</file>

<file path=ppt/charts/colors2.xml><?xml version="1.0" encoding="utf-8"?>
<cs:colorStyle xmlns:cs="http://schemas.microsoft.com/office/drawing/2012/chartStyle" xmlns:a="http://schemas.openxmlformats.org/drawingml/2006/main" meth="acrossLinear" id="1">
  <a:schemeClr val="dk1">
    <a:tint val="88000"/>
  </a:schemeClr>
  <a:schemeClr val="dk1">
    <a:tint val="55000"/>
  </a:schemeClr>
  <a:schemeClr val="dk1">
    <a:tint val="78000"/>
  </a:schemeClr>
  <a:schemeClr val="dk1">
    <a:tint val="92000"/>
  </a:schemeClr>
  <a:schemeClr val="dk1">
    <a:tint val="70000"/>
  </a:schemeClr>
  <a:schemeClr val="dk1">
    <a:tint val="30000"/>
  </a:schemeClr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ADB5BB-E3BB-4528-A62C-A35C70DBA83A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1C9FA1EB-911A-49F6-8209-7B95A1326596}">
      <dgm:prSet phldrT="[Text]" custT="1"/>
      <dgm:spPr/>
      <dgm:t>
        <a:bodyPr/>
        <a:lstStyle/>
        <a:p>
          <a:pPr rtl="1"/>
          <a:r>
            <a:rPr lang="en-US" sz="2400" b="1" dirty="0"/>
            <a:t>Climate Change </a:t>
          </a:r>
        </a:p>
      </dgm:t>
    </dgm:pt>
    <dgm:pt modelId="{0E2BC32F-40AC-41DE-9857-713728669E79}" type="parTrans" cxnId="{A1B6837F-6815-4113-A481-E8B65AF38D61}">
      <dgm:prSet/>
      <dgm:spPr/>
      <dgm:t>
        <a:bodyPr/>
        <a:lstStyle/>
        <a:p>
          <a:pPr rtl="1"/>
          <a:endParaRPr lang="ar-EG"/>
        </a:p>
      </dgm:t>
    </dgm:pt>
    <dgm:pt modelId="{945BCF9F-7ED6-404B-976B-5DAE11749D86}" type="sibTrans" cxnId="{A1B6837F-6815-4113-A481-E8B65AF38D61}">
      <dgm:prSet/>
      <dgm:spPr/>
      <dgm:t>
        <a:bodyPr/>
        <a:lstStyle/>
        <a:p>
          <a:pPr rtl="1"/>
          <a:endParaRPr lang="ar-EG"/>
        </a:p>
      </dgm:t>
    </dgm:pt>
    <dgm:pt modelId="{85FDEE30-9C79-4A74-A57F-909539FB961B}">
      <dgm:prSet phldrT="[Text]" custT="1"/>
      <dgm:spPr/>
      <dgm:t>
        <a:bodyPr/>
        <a:lstStyle/>
        <a:p>
          <a:pPr rtl="1"/>
          <a:r>
            <a:rPr lang="en-US" sz="1800" b="1" dirty="0"/>
            <a:t>Limited capacity and skills </a:t>
          </a:r>
        </a:p>
        <a:p>
          <a:pPr rtl="1"/>
          <a:r>
            <a:rPr lang="en-US" sz="1800" b="1" dirty="0"/>
            <a:t>Knowledge </a:t>
          </a:r>
          <a:endParaRPr lang="ar-EG" sz="1800" b="1" dirty="0"/>
        </a:p>
      </dgm:t>
    </dgm:pt>
    <dgm:pt modelId="{F397AB6C-7E04-42B0-94D9-D07300D1BF97}" type="parTrans" cxnId="{56EFC128-1C07-42AE-B3E2-091DEB3CD5EA}">
      <dgm:prSet/>
      <dgm:spPr/>
      <dgm:t>
        <a:bodyPr/>
        <a:lstStyle/>
        <a:p>
          <a:pPr rtl="1"/>
          <a:endParaRPr lang="ar-EG"/>
        </a:p>
      </dgm:t>
    </dgm:pt>
    <dgm:pt modelId="{9BE17D06-004B-4F26-99ED-D229B3162BC5}" type="sibTrans" cxnId="{56EFC128-1C07-42AE-B3E2-091DEB3CD5EA}">
      <dgm:prSet/>
      <dgm:spPr/>
      <dgm:t>
        <a:bodyPr/>
        <a:lstStyle/>
        <a:p>
          <a:pPr rtl="1"/>
          <a:endParaRPr lang="ar-EG"/>
        </a:p>
      </dgm:t>
    </dgm:pt>
    <dgm:pt modelId="{76BB3009-536B-4BB8-A6A8-5D8DB8A50B70}">
      <dgm:prSet phldrT="[Text]" custT="1"/>
      <dgm:spPr/>
      <dgm:t>
        <a:bodyPr/>
        <a:lstStyle/>
        <a:p>
          <a:pPr rtl="1"/>
          <a:r>
            <a:rPr lang="en-US" sz="2000" b="1" dirty="0"/>
            <a:t>Water scarcity</a:t>
          </a:r>
        </a:p>
        <a:p>
          <a:pPr rtl="1"/>
          <a:r>
            <a:rPr lang="en-US" sz="2000" b="1" dirty="0"/>
            <a:t>Irrigation</a:t>
          </a:r>
        </a:p>
      </dgm:t>
    </dgm:pt>
    <dgm:pt modelId="{480E3EB5-38E8-4EBA-96B6-3E0CDBAFBACB}" type="parTrans" cxnId="{72132079-2CC7-4E2B-B109-4563B2692EC0}">
      <dgm:prSet/>
      <dgm:spPr/>
      <dgm:t>
        <a:bodyPr/>
        <a:lstStyle/>
        <a:p>
          <a:pPr rtl="1"/>
          <a:endParaRPr lang="ar-EG"/>
        </a:p>
      </dgm:t>
    </dgm:pt>
    <dgm:pt modelId="{0FCABE9A-C18D-4436-817E-710C5DB20339}" type="sibTrans" cxnId="{72132079-2CC7-4E2B-B109-4563B2692EC0}">
      <dgm:prSet/>
      <dgm:spPr/>
      <dgm:t>
        <a:bodyPr/>
        <a:lstStyle/>
        <a:p>
          <a:pPr rtl="1"/>
          <a:endParaRPr lang="ar-EG"/>
        </a:p>
      </dgm:t>
    </dgm:pt>
    <dgm:pt modelId="{AD1D8F48-E595-4F8F-8126-001B899F30AD}">
      <dgm:prSet phldrT="[Text]" custT="1"/>
      <dgm:spPr/>
      <dgm:t>
        <a:bodyPr/>
        <a:lstStyle/>
        <a:p>
          <a:pPr rtl="1"/>
          <a:r>
            <a:rPr lang="en-US" sz="1800" b="1" dirty="0"/>
            <a:t>Land availability </a:t>
          </a:r>
          <a:endParaRPr lang="ar-EG" sz="1800" b="1" dirty="0"/>
        </a:p>
      </dgm:t>
    </dgm:pt>
    <dgm:pt modelId="{956B0E8D-DD76-430B-AF91-A9ECBCBA386F}" type="parTrans" cxnId="{F0E6AE53-78C3-4D18-9CA6-AEE6C4EC0516}">
      <dgm:prSet/>
      <dgm:spPr/>
      <dgm:t>
        <a:bodyPr/>
        <a:lstStyle/>
        <a:p>
          <a:pPr rtl="1"/>
          <a:endParaRPr lang="ar-EG"/>
        </a:p>
      </dgm:t>
    </dgm:pt>
    <dgm:pt modelId="{99B034D6-3B97-41A8-A154-385D61DED459}" type="sibTrans" cxnId="{F0E6AE53-78C3-4D18-9CA6-AEE6C4EC0516}">
      <dgm:prSet/>
      <dgm:spPr/>
      <dgm:t>
        <a:bodyPr/>
        <a:lstStyle/>
        <a:p>
          <a:pPr rtl="1"/>
          <a:endParaRPr lang="ar-EG"/>
        </a:p>
      </dgm:t>
    </dgm:pt>
    <dgm:pt modelId="{B2FD6220-8AC7-43A0-A30A-52622A5EB140}" type="pres">
      <dgm:prSet presAssocID="{75ADB5BB-E3BB-4528-A62C-A35C70DBA83A}" presName="compositeShape" presStyleCnt="0">
        <dgm:presLayoutVars>
          <dgm:chMax val="7"/>
          <dgm:dir/>
          <dgm:resizeHandles val="exact"/>
        </dgm:presLayoutVars>
      </dgm:prSet>
      <dgm:spPr/>
    </dgm:pt>
    <dgm:pt modelId="{1F40E6C6-A192-42A9-904E-E0D365F37368}" type="pres">
      <dgm:prSet presAssocID="{1C9FA1EB-911A-49F6-8209-7B95A1326596}" presName="circ1" presStyleLbl="vennNode1" presStyleIdx="0" presStyleCnt="4"/>
      <dgm:spPr/>
    </dgm:pt>
    <dgm:pt modelId="{8FC9D647-0DEC-4593-9361-BC579BF51556}" type="pres">
      <dgm:prSet presAssocID="{1C9FA1EB-911A-49F6-8209-7B95A132659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6B0E5E1-91EA-4FED-AAFB-9CCF506415A2}" type="pres">
      <dgm:prSet presAssocID="{76BB3009-536B-4BB8-A6A8-5D8DB8A50B70}" presName="circ2" presStyleLbl="vennNode1" presStyleIdx="1" presStyleCnt="4"/>
      <dgm:spPr/>
    </dgm:pt>
    <dgm:pt modelId="{B7D2494B-D39C-476A-9EEC-9F9524129B84}" type="pres">
      <dgm:prSet presAssocID="{76BB3009-536B-4BB8-A6A8-5D8DB8A50B7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A9A8DE8-DAF9-4949-91D1-1E39DEA32D7A}" type="pres">
      <dgm:prSet presAssocID="{85FDEE30-9C79-4A74-A57F-909539FB961B}" presName="circ3" presStyleLbl="vennNode1" presStyleIdx="2" presStyleCnt="4"/>
      <dgm:spPr/>
    </dgm:pt>
    <dgm:pt modelId="{1B0A423F-BDC8-4488-AC58-B5FF0F2C1C44}" type="pres">
      <dgm:prSet presAssocID="{85FDEE30-9C79-4A74-A57F-909539FB961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76F6475-1B0E-4315-AB63-2C3E9D0301BD}" type="pres">
      <dgm:prSet presAssocID="{AD1D8F48-E595-4F8F-8126-001B899F30AD}" presName="circ4" presStyleLbl="vennNode1" presStyleIdx="3" presStyleCnt="4"/>
      <dgm:spPr/>
    </dgm:pt>
    <dgm:pt modelId="{7749B154-5FD8-43C1-9968-DD497BF57BB9}" type="pres">
      <dgm:prSet presAssocID="{AD1D8F48-E595-4F8F-8126-001B899F30AD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E7D6600-B6DD-4D7B-829B-6924A18F7A53}" type="presOf" srcId="{AD1D8F48-E595-4F8F-8126-001B899F30AD}" destId="{7749B154-5FD8-43C1-9968-DD497BF57BB9}" srcOrd="1" destOrd="0" presId="urn:microsoft.com/office/officeart/2005/8/layout/venn1"/>
    <dgm:cxn modelId="{56EFC128-1C07-42AE-B3E2-091DEB3CD5EA}" srcId="{75ADB5BB-E3BB-4528-A62C-A35C70DBA83A}" destId="{85FDEE30-9C79-4A74-A57F-909539FB961B}" srcOrd="2" destOrd="0" parTransId="{F397AB6C-7E04-42B0-94D9-D07300D1BF97}" sibTransId="{9BE17D06-004B-4F26-99ED-D229B3162BC5}"/>
    <dgm:cxn modelId="{9F506433-45A1-40B0-BDBF-22E1640BCA6D}" type="presOf" srcId="{1C9FA1EB-911A-49F6-8209-7B95A1326596}" destId="{8FC9D647-0DEC-4593-9361-BC579BF51556}" srcOrd="1" destOrd="0" presId="urn:microsoft.com/office/officeart/2005/8/layout/venn1"/>
    <dgm:cxn modelId="{BC77CD42-621B-48D8-849E-A511942F125E}" type="presOf" srcId="{AD1D8F48-E595-4F8F-8126-001B899F30AD}" destId="{C76F6475-1B0E-4315-AB63-2C3E9D0301BD}" srcOrd="0" destOrd="0" presId="urn:microsoft.com/office/officeart/2005/8/layout/venn1"/>
    <dgm:cxn modelId="{F0E6AE53-78C3-4D18-9CA6-AEE6C4EC0516}" srcId="{75ADB5BB-E3BB-4528-A62C-A35C70DBA83A}" destId="{AD1D8F48-E595-4F8F-8126-001B899F30AD}" srcOrd="3" destOrd="0" parTransId="{956B0E8D-DD76-430B-AF91-A9ECBCBA386F}" sibTransId="{99B034D6-3B97-41A8-A154-385D61DED459}"/>
    <dgm:cxn modelId="{72132079-2CC7-4E2B-B109-4563B2692EC0}" srcId="{75ADB5BB-E3BB-4528-A62C-A35C70DBA83A}" destId="{76BB3009-536B-4BB8-A6A8-5D8DB8A50B70}" srcOrd="1" destOrd="0" parTransId="{480E3EB5-38E8-4EBA-96B6-3E0CDBAFBACB}" sibTransId="{0FCABE9A-C18D-4436-817E-710C5DB20339}"/>
    <dgm:cxn modelId="{A1B6837F-6815-4113-A481-E8B65AF38D61}" srcId="{75ADB5BB-E3BB-4528-A62C-A35C70DBA83A}" destId="{1C9FA1EB-911A-49F6-8209-7B95A1326596}" srcOrd="0" destOrd="0" parTransId="{0E2BC32F-40AC-41DE-9857-713728669E79}" sibTransId="{945BCF9F-7ED6-404B-976B-5DAE11749D86}"/>
    <dgm:cxn modelId="{4F4C518B-5DD3-4C9F-A741-9F4717179DDA}" type="presOf" srcId="{75ADB5BB-E3BB-4528-A62C-A35C70DBA83A}" destId="{B2FD6220-8AC7-43A0-A30A-52622A5EB140}" srcOrd="0" destOrd="0" presId="urn:microsoft.com/office/officeart/2005/8/layout/venn1"/>
    <dgm:cxn modelId="{AFF011A6-90CB-43AA-95DF-D911B2B27383}" type="presOf" srcId="{76BB3009-536B-4BB8-A6A8-5D8DB8A50B70}" destId="{96B0E5E1-91EA-4FED-AAFB-9CCF506415A2}" srcOrd="0" destOrd="0" presId="urn:microsoft.com/office/officeart/2005/8/layout/venn1"/>
    <dgm:cxn modelId="{C688F9C6-766F-4A23-8757-A1F16FA742BF}" type="presOf" srcId="{85FDEE30-9C79-4A74-A57F-909539FB961B}" destId="{CA9A8DE8-DAF9-4949-91D1-1E39DEA32D7A}" srcOrd="0" destOrd="0" presId="urn:microsoft.com/office/officeart/2005/8/layout/venn1"/>
    <dgm:cxn modelId="{D55231CB-E50E-49C6-9FB7-577C45A097EA}" type="presOf" srcId="{85FDEE30-9C79-4A74-A57F-909539FB961B}" destId="{1B0A423F-BDC8-4488-AC58-B5FF0F2C1C44}" srcOrd="1" destOrd="0" presId="urn:microsoft.com/office/officeart/2005/8/layout/venn1"/>
    <dgm:cxn modelId="{25FC62E1-474C-4A91-BFD9-FBB009DD6CB7}" type="presOf" srcId="{76BB3009-536B-4BB8-A6A8-5D8DB8A50B70}" destId="{B7D2494B-D39C-476A-9EEC-9F9524129B84}" srcOrd="1" destOrd="0" presId="urn:microsoft.com/office/officeart/2005/8/layout/venn1"/>
    <dgm:cxn modelId="{31D931EA-5B50-4144-975F-3776D6F2EDDC}" type="presOf" srcId="{1C9FA1EB-911A-49F6-8209-7B95A1326596}" destId="{1F40E6C6-A192-42A9-904E-E0D365F37368}" srcOrd="0" destOrd="0" presId="urn:microsoft.com/office/officeart/2005/8/layout/venn1"/>
    <dgm:cxn modelId="{72F10B96-1396-4077-838A-F4B5C7C5C5CA}" type="presParOf" srcId="{B2FD6220-8AC7-43A0-A30A-52622A5EB140}" destId="{1F40E6C6-A192-42A9-904E-E0D365F37368}" srcOrd="0" destOrd="0" presId="urn:microsoft.com/office/officeart/2005/8/layout/venn1"/>
    <dgm:cxn modelId="{EB0FB6C0-A015-48AE-A1B9-AD122D8287C2}" type="presParOf" srcId="{B2FD6220-8AC7-43A0-A30A-52622A5EB140}" destId="{8FC9D647-0DEC-4593-9361-BC579BF51556}" srcOrd="1" destOrd="0" presId="urn:microsoft.com/office/officeart/2005/8/layout/venn1"/>
    <dgm:cxn modelId="{B1B35693-72EF-440D-95C7-7147CF314462}" type="presParOf" srcId="{B2FD6220-8AC7-43A0-A30A-52622A5EB140}" destId="{96B0E5E1-91EA-4FED-AAFB-9CCF506415A2}" srcOrd="2" destOrd="0" presId="urn:microsoft.com/office/officeart/2005/8/layout/venn1"/>
    <dgm:cxn modelId="{D5547ABB-E875-4CD8-B89A-CE441C09BB4B}" type="presParOf" srcId="{B2FD6220-8AC7-43A0-A30A-52622A5EB140}" destId="{B7D2494B-D39C-476A-9EEC-9F9524129B84}" srcOrd="3" destOrd="0" presId="urn:microsoft.com/office/officeart/2005/8/layout/venn1"/>
    <dgm:cxn modelId="{ED8BCF74-ECE2-471C-823F-CDFFF9611E46}" type="presParOf" srcId="{B2FD6220-8AC7-43A0-A30A-52622A5EB140}" destId="{CA9A8DE8-DAF9-4949-91D1-1E39DEA32D7A}" srcOrd="4" destOrd="0" presId="urn:microsoft.com/office/officeart/2005/8/layout/venn1"/>
    <dgm:cxn modelId="{27BCD7BB-F9CC-4393-8B11-EE39D65F5981}" type="presParOf" srcId="{B2FD6220-8AC7-43A0-A30A-52622A5EB140}" destId="{1B0A423F-BDC8-4488-AC58-B5FF0F2C1C44}" srcOrd="5" destOrd="0" presId="urn:microsoft.com/office/officeart/2005/8/layout/venn1"/>
    <dgm:cxn modelId="{F5ECD6A9-4ACD-4D39-8A0D-DE53731F344C}" type="presParOf" srcId="{B2FD6220-8AC7-43A0-A30A-52622A5EB140}" destId="{C76F6475-1B0E-4315-AB63-2C3E9D0301BD}" srcOrd="6" destOrd="0" presId="urn:microsoft.com/office/officeart/2005/8/layout/venn1"/>
    <dgm:cxn modelId="{235BA87F-23D2-42B1-A4F9-9CC66735E0E2}" type="presParOf" srcId="{B2FD6220-8AC7-43A0-A30A-52622A5EB140}" destId="{7749B154-5FD8-43C1-9968-DD497BF57BB9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40E6C6-A192-42A9-904E-E0D365F37368}">
      <dsp:nvSpPr>
        <dsp:cNvPr id="0" name=""/>
        <dsp:cNvSpPr/>
      </dsp:nvSpPr>
      <dsp:spPr>
        <a:xfrm>
          <a:off x="1495173" y="56921"/>
          <a:ext cx="2959922" cy="295992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Climate Change </a:t>
          </a:r>
        </a:p>
      </dsp:txBody>
      <dsp:txXfrm>
        <a:off x="1836703" y="455372"/>
        <a:ext cx="2276863" cy="939206"/>
      </dsp:txXfrm>
    </dsp:sp>
    <dsp:sp modelId="{96B0E5E1-91EA-4FED-AAFB-9CCF506415A2}">
      <dsp:nvSpPr>
        <dsp:cNvPr id="0" name=""/>
        <dsp:cNvSpPr/>
      </dsp:nvSpPr>
      <dsp:spPr>
        <a:xfrm>
          <a:off x="2804370" y="1366118"/>
          <a:ext cx="2959922" cy="2959922"/>
        </a:xfrm>
        <a:prstGeom prst="ellipse">
          <a:avLst/>
        </a:prstGeom>
        <a:solidFill>
          <a:schemeClr val="accent5">
            <a:alpha val="50000"/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Water scarcity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Irrigation</a:t>
          </a:r>
        </a:p>
      </dsp:txBody>
      <dsp:txXfrm>
        <a:off x="4398174" y="1707647"/>
        <a:ext cx="1138431" cy="2276863"/>
      </dsp:txXfrm>
    </dsp:sp>
    <dsp:sp modelId="{CA9A8DE8-DAF9-4949-91D1-1E39DEA32D7A}">
      <dsp:nvSpPr>
        <dsp:cNvPr id="0" name=""/>
        <dsp:cNvSpPr/>
      </dsp:nvSpPr>
      <dsp:spPr>
        <a:xfrm>
          <a:off x="1495173" y="2675314"/>
          <a:ext cx="2959922" cy="2959922"/>
        </a:xfrm>
        <a:prstGeom prst="ellipse">
          <a:avLst/>
        </a:prstGeom>
        <a:solidFill>
          <a:schemeClr val="accent5">
            <a:alpha val="50000"/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Limited capacity and skills </a:t>
          </a: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Knowledge </a:t>
          </a:r>
          <a:endParaRPr lang="ar-EG" sz="1800" b="1" kern="1200" dirty="0"/>
        </a:p>
      </dsp:txBody>
      <dsp:txXfrm>
        <a:off x="1836703" y="4297580"/>
        <a:ext cx="2276863" cy="939206"/>
      </dsp:txXfrm>
    </dsp:sp>
    <dsp:sp modelId="{C76F6475-1B0E-4315-AB63-2C3E9D0301BD}">
      <dsp:nvSpPr>
        <dsp:cNvPr id="0" name=""/>
        <dsp:cNvSpPr/>
      </dsp:nvSpPr>
      <dsp:spPr>
        <a:xfrm>
          <a:off x="185977" y="1366118"/>
          <a:ext cx="2959922" cy="2959922"/>
        </a:xfrm>
        <a:prstGeom prst="ellipse">
          <a:avLst/>
        </a:prstGeom>
        <a:solidFill>
          <a:schemeClr val="accent5">
            <a:alpha val="50000"/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Land availability </a:t>
          </a:r>
          <a:endParaRPr lang="ar-EG" sz="1800" b="1" kern="1200" dirty="0"/>
        </a:p>
      </dsp:txBody>
      <dsp:txXfrm>
        <a:off x="413663" y="1707647"/>
        <a:ext cx="1138431" cy="2276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509EB-1D9F-468B-AE97-8E5B9AAC50A0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2356B-7310-4CF3-B4F9-44CA75BAE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5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AAB2E08B-9488-4A36-B22A-1EE4189589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EEF818FB-2D63-425B-ADD6-14417CE745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altLang="en-US" sz="1400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EEB699B8-8708-45D8-A9C1-A361F315C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E2F24D6-84E1-4EC6-B36E-DFCA2F46C76B}" type="slidenum">
              <a:rPr lang="en-ZA" altLang="en-US">
                <a:latin typeface="Calibri" panose="020F0502020204030204" pitchFamily="34" charset="0"/>
              </a:rPr>
              <a:pPr/>
              <a:t>6</a:t>
            </a:fld>
            <a:endParaRPr lang="en-ZA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2356B-7310-4CF3-B4F9-44CA75BAE3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47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C4D96A7-9EC3-47EF-BF70-70C358EEB4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C4F41154-CF9E-4157-8C87-AD423E8627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1400"/>
              <a:t>Understanding the impacts of climate change on SHF and developing appropriate adaptation strategies </a:t>
            </a:r>
            <a:endParaRPr lang="en-ZA" altLang="en-US" sz="140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1741911D-B18B-4F8B-9117-CFF7EA151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756C2E5-1234-49DB-883E-18C4CFB25D7E}" type="slidenum">
              <a:rPr lang="en-ZA" altLang="en-US">
                <a:latin typeface="Calibri" panose="020F0502020204030204" pitchFamily="34" charset="0"/>
              </a:rPr>
              <a:pPr/>
              <a:t>8</a:t>
            </a:fld>
            <a:endParaRPr lang="en-ZA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ADC6E-4EB7-4330-90C8-8980C7D74F0C}" type="slidenum">
              <a:rPr lang="en-ZA" smtClean="0"/>
              <a:pPr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35031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C4D96A7-9EC3-47EF-BF70-70C358EEB4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C4F41154-CF9E-4157-8C87-AD423E8627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1400"/>
              <a:t>Understanding the impacts of climate change on SHF and developing appropriate adaptation strategies </a:t>
            </a:r>
            <a:endParaRPr lang="en-ZA" altLang="en-US" sz="140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1741911D-B18B-4F8B-9117-CFF7EA151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756C2E5-1234-49DB-883E-18C4CFB25D7E}" type="slidenum">
              <a:rPr lang="en-ZA" altLang="en-US">
                <a:latin typeface="Calibri" panose="020F0502020204030204" pitchFamily="34" charset="0"/>
              </a:rPr>
              <a:pPr/>
              <a:t>13</a:t>
            </a:fld>
            <a:endParaRPr lang="en-ZA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29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2356B-7310-4CF3-B4F9-44CA75BAE3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93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2356B-7310-4CF3-B4F9-44CA75BAE3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11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2356B-7310-4CF3-B4F9-44CA75BAE3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71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2356B-7310-4CF3-B4F9-44CA75BAE3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56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128DC-21DA-0574-4919-7CB222A6A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187B7-9291-0821-F484-AE21C39AE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7775A-8633-78A7-8F30-4C6391440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7584-622B-4711-89DE-97B15D33E5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900A9-DA34-7F30-2D70-57EBFB31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26328-EE1E-A144-BF3A-F203D551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FE9-3BE4-4527-9975-10F3DD7B1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7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C5F7-86A3-933A-87E6-C665ED75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EDBC6C-47AD-2CC6-A6D1-16CDFDC9B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BABC3-8115-64D7-664F-ACDB3FDC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7584-622B-4711-89DE-97B15D33E5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FD8B8-0628-6BB4-8EA1-D02F8970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1CE1B-7482-726C-F8F7-BDE90A49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FE9-3BE4-4527-9975-10F3DD7B1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7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3873E2-8B9C-5B48-21F9-6A53EC69FE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5804C-1AE6-DF30-A2CB-C15B3FB4A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A6B57-6F5A-C204-A93C-77AE3EEAB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7584-622B-4711-89DE-97B15D33E5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BF561-705C-4C35-7260-0751F4458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1D31F-1B6A-9614-6367-DD6D92A22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FE9-3BE4-4527-9975-10F3DD7B1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1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60F0-62BD-4590-4FAF-566A8772C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A8DD4-EB7B-0876-A9B6-57AB25721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5FB83-A084-E6CB-D43C-C380C8AC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7584-622B-4711-89DE-97B15D33E5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A5ECE-02F2-016D-F88D-0DA2ABA7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32B23-2934-11A4-284C-C87644C6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FE9-3BE4-4527-9975-10F3DD7B1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539A-84A7-8EAC-5F6E-F57F2EAE8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A6817-CB3D-5FA2-084B-358B04457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908DC-A526-3D8F-4FCB-2A389EEC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7584-622B-4711-89DE-97B15D33E5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1CE27-A591-6E40-6F08-3D53803BF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0AF81-FBFD-5200-5D56-2FFF0167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FE9-3BE4-4527-9975-10F3DD7B1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2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4EEF-2DF2-1D8A-D35F-452EF10B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ADC3E-DFE7-6C7A-A5C0-A2A3D9C52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E063F-682D-A931-4D67-FA281018C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6C2F5-F9D0-FB9B-C2A7-C4F7F7D9F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7584-622B-4711-89DE-97B15D33E5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EB745-A9DF-E0C6-142A-B761E421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C71CE-FE45-E071-C40F-0056728FD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FE9-3BE4-4527-9975-10F3DD7B1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1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953C-64E2-302D-4486-D08B2E014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AE69-7A1B-5D6B-0E3E-914B3F2FC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BB92B-8C05-2209-0C3E-BEFBFDBE0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AAD342-2570-10E7-331E-0FBBC23A4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1E1DD-6422-BEE0-232D-9AC441C4B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511E91-8DA8-83ED-9114-B990C48C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7584-622B-4711-89DE-97B15D33E5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67D007-0719-10B8-A318-DE5D7570A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969D9B-CC4B-7058-5D95-67F6CA70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FE9-3BE4-4527-9975-10F3DD7B1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6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46F2-6630-7330-3101-9321194C9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93BDF-D56E-2629-9140-5F79925B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7584-622B-4711-89DE-97B15D33E5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F9A000-6710-6A51-AEDB-3147DEF06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F9F25-271D-C03B-5903-61EA1D935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FE9-3BE4-4527-9975-10F3DD7B1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2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D4A226-217A-9DE4-077F-B85D9FD3B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7584-622B-4711-89DE-97B15D33E5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D0A1AF-2074-B69A-0617-39538E4EF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2F90E-4DE1-71F0-5A33-EBF1C306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FE9-3BE4-4527-9975-10F3DD7B1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64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4291-68C9-861F-42EF-C51270324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5667F-03BE-A746-A1C3-7F1189EC5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63B70-A5CF-DEB6-43CE-F894B31D0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795B3-7905-AF2D-CFD6-51C3F8EDF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7584-622B-4711-89DE-97B15D33E5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93FEE-84CF-3085-4C2D-86AC54E3A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4DFF2-B1B7-68F2-726C-70C96AACD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FE9-3BE4-4527-9975-10F3DD7B1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16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C025D-9FC5-16D9-F4D2-82AAE858E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4B509A-C2D0-5D42-A41E-4B9CD8B163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EAB20-374A-E36B-0906-BBDFF9C5B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4726D-C08E-93DE-0C67-5C6775A21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7584-622B-4711-89DE-97B15D33E5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61ACD-DBDC-0C89-25B3-B92CC76F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E182E-30D0-E2E8-C0EB-D3518834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FE9-3BE4-4527-9975-10F3DD7B1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6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85ABFD-BB5B-180B-DEAC-EBABF6C89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B02DF-FE9F-BBCE-45E5-B62275A4D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E80C2-85AA-4EFB-78B7-69FD8D294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B17584-622B-4711-89DE-97B15D33E5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2529F-53F2-A07D-0DE6-B5826EBAF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71A69-A81C-E8BB-8E84-EF4EFF834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C90FE9-3BE4-4527-9975-10F3DD7B1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image" Target="../media/image34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A510B-3AB9-3EA0-296B-ADE9E5036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3213" y="753225"/>
            <a:ext cx="8229600" cy="31673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Integration of Climate Resilient  Underutilized Crops: </a:t>
            </a:r>
            <a:r>
              <a:rPr lang="en-Z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Farmer-led Agricultural Production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Approaches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7C406E-B9EC-E030-F035-62377402F99D}"/>
              </a:ext>
            </a:extLst>
          </p:cNvPr>
          <p:cNvSpPr txBox="1"/>
          <p:nvPr/>
        </p:nvSpPr>
        <p:spPr>
          <a:xfrm>
            <a:off x="3096903" y="5219628"/>
            <a:ext cx="599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/>
            </a:lvl1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Salmina Mokgehle and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B42ED-6EF7-E17F-2597-5745916983E6}"/>
              </a:ext>
            </a:extLst>
          </p:cNvPr>
          <p:cNvSpPr txBox="1"/>
          <p:nvPr/>
        </p:nvSpPr>
        <p:spPr>
          <a:xfrm>
            <a:off x="137651" y="6059361"/>
            <a:ext cx="11916697" cy="1073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WRC MPUMALANGA PROVINCIAL FOLLOW-UP ENGAGEMENT: 11-12 SEPTEMBER 2024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marR="0" indent="-2286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800" b="1" i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Strengthening provincial water and sanitation resilience through research and innovations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-2286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5A0AB33-4143-EF9B-026A-E54D6127E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39" y="0"/>
            <a:ext cx="1573161" cy="2743200"/>
          </a:xfrm>
          <a:prstGeom prst="rect">
            <a:avLst/>
          </a:prstGeom>
        </p:spPr>
      </p:pic>
      <p:pic>
        <p:nvPicPr>
          <p:cNvPr id="1026" name="Picture 2" descr="UMP - University of Mpumalanga">
            <a:extLst>
              <a:ext uri="{FF2B5EF4-FFF2-40B4-BE49-F238E27FC236}">
                <a16:creationId xmlns:a16="http://schemas.microsoft.com/office/drawing/2014/main" id="{73997570-3E7C-FB2C-A673-B9C1D808C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" y="0"/>
            <a:ext cx="2757411" cy="91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9D8011-0E5F-4AD1-0AC5-AE2DE6D51613}"/>
              </a:ext>
            </a:extLst>
          </p:cNvPr>
          <p:cNvSpPr txBox="1"/>
          <p:nvPr/>
        </p:nvSpPr>
        <p:spPr>
          <a:xfrm>
            <a:off x="1863213" y="753225"/>
            <a:ext cx="8357419" cy="2948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82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235974" y="141462"/>
            <a:ext cx="11606981" cy="1000125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ZA" altLang="en-US" sz="5400" b="1" dirty="0">
                <a:cs typeface="Arial" panose="020B0604020202020204" pitchFamily="34" charset="0"/>
              </a:rPr>
              <a:t>Importance of Underutilized Crops</a:t>
            </a:r>
          </a:p>
        </p:txBody>
      </p:sp>
      <p:sp>
        <p:nvSpPr>
          <p:cNvPr id="3" name="Rectangle 2"/>
          <p:cNvSpPr/>
          <p:nvPr/>
        </p:nvSpPr>
        <p:spPr>
          <a:xfrm>
            <a:off x="1382661" y="1249571"/>
            <a:ext cx="92250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and nutritional security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2054832" y="1974906"/>
            <a:ext cx="2591246" cy="17546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5709514" y="2084628"/>
            <a:ext cx="118818" cy="3489416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6463554" y="2024139"/>
            <a:ext cx="2338633" cy="3088240"/>
          </a:xfrm>
          <a:prstGeom prst="straightConnector1">
            <a:avLst/>
          </a:prstGeom>
          <a:ln w="60325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3271061" y="2115826"/>
            <a:ext cx="1868381" cy="32273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8802187" y="2084628"/>
            <a:ext cx="679120" cy="1442061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1889" y="3749879"/>
            <a:ext cx="2528343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/>
              <a:t>Source of minerals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50638" y="5377596"/>
            <a:ext cx="205740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/>
              <a:t>Anti-oxidants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04237" y="5574044"/>
            <a:ext cx="3383526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/>
              <a:t>Environmental sustainability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54490" y="3526689"/>
            <a:ext cx="2147147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Food base diversity </a:t>
            </a:r>
            <a:endParaRPr lang="en-ZA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183962" y="5112379"/>
            <a:ext cx="205740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/>
              <a:t>Low input  </a:t>
            </a:r>
          </a:p>
        </p:txBody>
      </p:sp>
    </p:spTree>
    <p:extLst>
      <p:ext uri="{BB962C8B-B14F-4D97-AF65-F5344CB8AC3E}">
        <p14:creationId xmlns:p14="http://schemas.microsoft.com/office/powerpoint/2010/main" val="2729636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42144-2471-4718-A7CA-B97A2CB070D4}" type="slidenum">
              <a:rPr lang="en-ZA" smtClean="0"/>
              <a:pPr/>
              <a:t>11</a:t>
            </a:fld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10" y="0"/>
            <a:ext cx="3124200" cy="3581401"/>
          </a:xfrm>
          <a:prstGeom prst="rect">
            <a:avLst/>
          </a:prstGeom>
        </p:spPr>
      </p:pic>
      <p:pic>
        <p:nvPicPr>
          <p:cNvPr id="6" name="Picture 5" descr="C:\Users\MokgehleNS1\Desktop\Trials Pictures All\Pictures Trial Dec\IMG_128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69" y="0"/>
            <a:ext cx="3048000" cy="359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68" y="0"/>
            <a:ext cx="332915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63" y="3552558"/>
            <a:ext cx="3187824" cy="33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MokgehleNS1\Desktop\Trials Pictures All\Pictures Trial Dec\IMG_133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91199" y="3678821"/>
            <a:ext cx="32766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MokgehleNS1\Desktop\IMG_129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77163" y="3716575"/>
            <a:ext cx="3317406" cy="29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MokgehleNS1\Desktop\IMG_129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6" y="0"/>
            <a:ext cx="2743200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-34677" y="3245300"/>
            <a:ext cx="2233303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solidFill>
                  <a:schemeClr val="bg1"/>
                </a:solidFill>
              </a:rPr>
              <a:t>Green Amaranthus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10413" y="3245300"/>
            <a:ext cx="1318976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solidFill>
                  <a:schemeClr val="bg1"/>
                </a:solidFill>
              </a:rPr>
              <a:t>Tepary bean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3499" y="3214004"/>
            <a:ext cx="734116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solidFill>
                  <a:schemeClr val="bg1"/>
                </a:solidFill>
              </a:rPr>
              <a:t>Okra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34677" y="6552198"/>
            <a:ext cx="1830237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solidFill>
                  <a:schemeClr val="bg1"/>
                </a:solidFill>
              </a:rPr>
              <a:t>Mustard spinach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1178" y="6502567"/>
            <a:ext cx="2548184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solidFill>
                  <a:schemeClr val="bg1"/>
                </a:solidFill>
              </a:rPr>
              <a:t>Bambara groundnut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88867" y="3209747"/>
            <a:ext cx="1213303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solidFill>
                  <a:schemeClr val="bg1"/>
                </a:solidFill>
              </a:rPr>
              <a:t>Chickpea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15669" y="6529278"/>
            <a:ext cx="935665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solidFill>
                  <a:schemeClr val="bg1"/>
                </a:solidFill>
              </a:rPr>
              <a:t>Cowpea</a:t>
            </a:r>
          </a:p>
        </p:txBody>
      </p:sp>
      <p:pic>
        <p:nvPicPr>
          <p:cNvPr id="3" name="Picture 2" descr="A plant with purple flowers&#10;&#10;Description automatically generated">
            <a:extLst>
              <a:ext uri="{FF2B5EF4-FFF2-40B4-BE49-F238E27FC236}">
                <a16:creationId xmlns:a16="http://schemas.microsoft.com/office/drawing/2014/main" id="{B7E74761-8EDC-3A8B-BD81-F2EBF3CDB3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727" y="3548301"/>
            <a:ext cx="3076273" cy="33174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A1E9D0-9BD0-FC92-CD6E-4B3FAE20AFF7}"/>
              </a:ext>
            </a:extLst>
          </p:cNvPr>
          <p:cNvSpPr txBox="1"/>
          <p:nvPr/>
        </p:nvSpPr>
        <p:spPr>
          <a:xfrm>
            <a:off x="9115727" y="6538912"/>
            <a:ext cx="1726616" cy="33855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solidFill>
                  <a:schemeClr val="bg1"/>
                </a:solidFill>
              </a:rPr>
              <a:t>Red Amaranthus</a:t>
            </a:r>
          </a:p>
        </p:txBody>
      </p:sp>
    </p:spTree>
    <p:extLst>
      <p:ext uri="{BB962C8B-B14F-4D97-AF65-F5344CB8AC3E}">
        <p14:creationId xmlns:p14="http://schemas.microsoft.com/office/powerpoint/2010/main" val="343482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876ED-4324-1E48-48B2-206CEA72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11" y="0"/>
            <a:ext cx="4452575" cy="6327058"/>
          </a:xfrm>
          <a:prstGeom prst="rect">
            <a:avLst/>
          </a:prstGeom>
        </p:spPr>
      </p:pic>
      <p:sp>
        <p:nvSpPr>
          <p:cNvPr id="12" name="Left-Right Arrow 11"/>
          <p:cNvSpPr/>
          <p:nvPr/>
        </p:nvSpPr>
        <p:spPr>
          <a:xfrm>
            <a:off x="4439264" y="809062"/>
            <a:ext cx="4325887" cy="1329454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14" descr="C:\Users\MokgehleNS1\Desktop\20181108_150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151" y="0"/>
            <a:ext cx="3421321" cy="328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C:\Users\fessehazionm\AppData\Local\Microsoft\Windows\Temporary Internet Files\Content.Word\20181113_101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151" y="3288890"/>
            <a:ext cx="3421321" cy="356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977104" y="7722"/>
            <a:ext cx="120936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ZA" sz="1000" b="1" i="1" dirty="0"/>
              <a:t>Amaranth seeds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6327058"/>
            <a:ext cx="44392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b="1" dirty="0">
                <a:latin typeface="+mn-lt"/>
              </a:rPr>
              <a:t>Amaranth</a:t>
            </a:r>
          </a:p>
        </p:txBody>
      </p:sp>
      <p:sp>
        <p:nvSpPr>
          <p:cNvPr id="3" name="Left-Right Arrow 11">
            <a:extLst>
              <a:ext uri="{FF2B5EF4-FFF2-40B4-BE49-F238E27FC236}">
                <a16:creationId xmlns:a16="http://schemas.microsoft.com/office/drawing/2014/main" id="{5CD4D7AD-2FD4-DBAC-2230-61181AD90D82}"/>
              </a:ext>
            </a:extLst>
          </p:cNvPr>
          <p:cNvSpPr/>
          <p:nvPr/>
        </p:nvSpPr>
        <p:spPr>
          <a:xfrm rot="5400000">
            <a:off x="10194154" y="2956844"/>
            <a:ext cx="563312" cy="38100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FA142F-612A-6C23-A289-018173B38206}"/>
              </a:ext>
            </a:extLst>
          </p:cNvPr>
          <p:cNvSpPr txBox="1"/>
          <p:nvPr/>
        </p:nvSpPr>
        <p:spPr>
          <a:xfrm>
            <a:off x="9082088" y="3445998"/>
            <a:ext cx="2787445" cy="1504336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0F14D-4F06-5C11-4888-2BAA45DFCCB0}"/>
              </a:ext>
            </a:extLst>
          </p:cNvPr>
          <p:cNvSpPr txBox="1"/>
          <p:nvPr/>
        </p:nvSpPr>
        <p:spPr>
          <a:xfrm>
            <a:off x="5235677" y="1150623"/>
            <a:ext cx="2389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Seeds harvested from Amaranth </a:t>
            </a:r>
          </a:p>
        </p:txBody>
      </p:sp>
    </p:spTree>
    <p:extLst>
      <p:ext uri="{BB962C8B-B14F-4D97-AF65-F5344CB8AC3E}">
        <p14:creationId xmlns:p14="http://schemas.microsoft.com/office/powerpoint/2010/main" val="1276463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3">
            <a:extLst>
              <a:ext uri="{FF2B5EF4-FFF2-40B4-BE49-F238E27FC236}">
                <a16:creationId xmlns:a16="http://schemas.microsoft.com/office/drawing/2014/main" id="{B08D2265-DA9E-4CC4-BA15-79950882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  <a:ln>
            <a:solidFill>
              <a:srgbClr val="FF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alt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Farmer-led Participatory Approach: Water use</a:t>
            </a:r>
          </a:p>
        </p:txBody>
      </p:sp>
      <p:sp>
        <p:nvSpPr>
          <p:cNvPr id="13337" name="Freeform: Shape 1333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38" name="Freeform: Shape 13337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field of green plants&#10;&#10;Description automatically generated">
            <a:extLst>
              <a:ext uri="{FF2B5EF4-FFF2-40B4-BE49-F238E27FC236}">
                <a16:creationId xmlns:a16="http://schemas.microsoft.com/office/drawing/2014/main" id="{C478CB72-E43A-4076-8613-356474B63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4" r="-1" b="1385"/>
          <a:stretch/>
        </p:blipFill>
        <p:spPr bwMode="auto"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</p:spPr>
      </p:pic>
      <p:pic>
        <p:nvPicPr>
          <p:cNvPr id="15" name="Picture 14" descr="A person digging in the dirt&#10;&#10;Description automatically generated">
            <a:extLst>
              <a:ext uri="{FF2B5EF4-FFF2-40B4-BE49-F238E27FC236}">
                <a16:creationId xmlns:a16="http://schemas.microsoft.com/office/drawing/2014/main" id="{18E64162-8C54-4563-A74A-9F7A91398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r="-1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3339" name="Oval 13338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Diagram of a diagram showing the process of growing plants&#10;&#10;Description automatically generated">
            <a:extLst>
              <a:ext uri="{FF2B5EF4-FFF2-40B4-BE49-F238E27FC236}">
                <a16:creationId xmlns:a16="http://schemas.microsoft.com/office/drawing/2014/main" id="{EDED1F4D-F846-4CF4-ADEF-EBB3830FA2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79" r="15219" b="-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3340" name="Freeform: Shape 13339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erson in a hat digging in a field&#10;&#10;Description automatically generated">
            <a:extLst>
              <a:ext uri="{FF2B5EF4-FFF2-40B4-BE49-F238E27FC236}">
                <a16:creationId xmlns:a16="http://schemas.microsoft.com/office/drawing/2014/main" id="{5C493A60-7628-4ACE-BC0B-1B9387DA34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 r="-1" b="17694"/>
          <a:stretch/>
        </p:blipFill>
        <p:spPr bwMode="auto"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</p:spPr>
      </p:pic>
      <p:sp>
        <p:nvSpPr>
          <p:cNvPr id="13341" name="Freeform: Shape 1334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hand holding a card&#10;&#10;Description automatically generated">
            <a:extLst>
              <a:ext uri="{FF2B5EF4-FFF2-40B4-BE49-F238E27FC236}">
                <a16:creationId xmlns:a16="http://schemas.microsoft.com/office/drawing/2014/main" id="{BA41C836-B376-4FC0-B78F-F3454CC483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5" r="15684" b="1"/>
          <a:stretch/>
        </p:blipFill>
        <p:spPr bwMode="auto"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068219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33" name="Rectangle 4132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" descr="A field with plants growing in i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0" r="16006" b="2"/>
          <a:stretch/>
        </p:blipFill>
        <p:spPr>
          <a:xfrm rot="10800000">
            <a:off x="-2" y="10"/>
            <a:ext cx="4056982" cy="4469306"/>
          </a:xfrm>
          <a:prstGeom prst="rect">
            <a:avLst/>
          </a:prstGeom>
        </p:spPr>
      </p:pic>
      <p:pic>
        <p:nvPicPr>
          <p:cNvPr id="7" name="Content Placeholder 3" descr="A field of plants in the dir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r="2" b="24618"/>
          <a:stretch/>
        </p:blipFill>
        <p:spPr>
          <a:xfrm rot="10800000">
            <a:off x="8115283" y="4462444"/>
            <a:ext cx="4076715" cy="2395556"/>
          </a:xfrm>
          <a:prstGeom prst="rect">
            <a:avLst/>
          </a:prstGeom>
        </p:spPr>
      </p:pic>
      <p:pic>
        <p:nvPicPr>
          <p:cNvPr id="8" name="Picture 7" descr="A field with trees and a person in the background&#10;&#10;Description automatically generated with medium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7" b="2"/>
          <a:stretch/>
        </p:blipFill>
        <p:spPr>
          <a:xfrm rot="10800000"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10" name="Content Placeholder 9" descr="A field with rows of plants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9" b="-3"/>
          <a:stretch/>
        </p:blipFill>
        <p:spPr>
          <a:xfrm rot="10800000">
            <a:off x="4056980" y="-1"/>
            <a:ext cx="4063088" cy="4469316"/>
          </a:xfrm>
          <a:prstGeom prst="rect">
            <a:avLst/>
          </a:prstGeom>
        </p:spPr>
      </p:pic>
      <p:sp>
        <p:nvSpPr>
          <p:cNvPr id="4134" name="Rectangle 4133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5" name="Rectangle 4134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6" name="Rectangle 413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63910" y="4767944"/>
            <a:ext cx="7513196" cy="1784555"/>
          </a:xfrm>
        </p:spPr>
        <p:txBody>
          <a:bodyPr vert="horz" lIns="91440" tIns="45720" rIns="91440" bIns="45720" rtlCol="0" anchor="b">
            <a:noAutofit/>
          </a:bodyPr>
          <a:lstStyle/>
          <a:p>
            <a:pPr lvl="0" algn="ctr"/>
            <a:r>
              <a:rPr lang="en-US" sz="3600" b="1" dirty="0">
                <a:solidFill>
                  <a:srgbClr val="FFFFFF"/>
                </a:solidFill>
              </a:rPr>
              <a:t>Rainwater harvesting techniques integrated with underutilized crops 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(In-field water catchments) </a:t>
            </a:r>
          </a:p>
        </p:txBody>
      </p:sp>
    </p:spTree>
    <p:extLst>
      <p:ext uri="{BB962C8B-B14F-4D97-AF65-F5344CB8AC3E}">
        <p14:creationId xmlns:p14="http://schemas.microsoft.com/office/powerpoint/2010/main" val="961012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32F47B-A9F5-BFFF-50F5-481C0F67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04" y="2945176"/>
            <a:ext cx="3417325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Bag system integrated with underutilized crops  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4FA16-70C8-59CB-844D-A11A14E60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3" y="0"/>
            <a:ext cx="4082337" cy="6875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10075C-4ED2-890C-8FEB-1DB1B5357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039" y="-17819"/>
            <a:ext cx="4130961" cy="3578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D10A6-12FA-5506-40E1-A84D1D00F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939" y="3429000"/>
            <a:ext cx="4082705" cy="344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99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53C50BB-1A49-92BD-B326-01AD94410B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066974"/>
              </p:ext>
            </p:extLst>
          </p:nvPr>
        </p:nvGraphicFramePr>
        <p:xfrm>
          <a:off x="914400" y="811161"/>
          <a:ext cx="8804787" cy="470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FEF5312-1360-C4B9-9B7A-72BBBA36125C}"/>
              </a:ext>
            </a:extLst>
          </p:cNvPr>
          <p:cNvSpPr txBox="1"/>
          <p:nvPr/>
        </p:nvSpPr>
        <p:spPr>
          <a:xfrm>
            <a:off x="2418735" y="1091381"/>
            <a:ext cx="1607575" cy="37903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2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2890F6B-1367-824C-EFD0-15760904B3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1706801"/>
              </p:ext>
            </p:extLst>
          </p:nvPr>
        </p:nvGraphicFramePr>
        <p:xfrm>
          <a:off x="828040" y="754089"/>
          <a:ext cx="9613818" cy="534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CCC9CAA-2B35-BBAF-2782-CA397D0E45FB}"/>
              </a:ext>
            </a:extLst>
          </p:cNvPr>
          <p:cNvSpPr txBox="1"/>
          <p:nvPr/>
        </p:nvSpPr>
        <p:spPr>
          <a:xfrm>
            <a:off x="2492477" y="1238865"/>
            <a:ext cx="1799304" cy="39673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PhD Field experimental trial 082">
            <a:extLst>
              <a:ext uri="{FF2B5EF4-FFF2-40B4-BE49-F238E27FC236}">
                <a16:creationId xmlns:a16="http://schemas.microsoft.com/office/drawing/2014/main" id="{148B4124-EA64-4E0D-05AC-DF1EBCDD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2" y="-6350"/>
            <a:ext cx="9159876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74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B8B8-54D1-2236-9BD2-4D58DCC2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185" y="623275"/>
            <a:ext cx="8074815" cy="576544"/>
          </a:xfrm>
        </p:spPr>
        <p:txBody>
          <a:bodyPr anchor="ctr">
            <a:no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Nutritional composition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8D6DA98-952F-7C43-2F09-07CE63EE3D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099834"/>
              </p:ext>
            </p:extLst>
          </p:nvPr>
        </p:nvGraphicFramePr>
        <p:xfrm>
          <a:off x="758459" y="1199819"/>
          <a:ext cx="8223309" cy="45382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4313">
                  <a:extLst>
                    <a:ext uri="{9D8B030D-6E8A-4147-A177-3AD203B41FA5}">
                      <a16:colId xmlns:a16="http://schemas.microsoft.com/office/drawing/2014/main" val="3860027356"/>
                    </a:ext>
                  </a:extLst>
                </a:gridCol>
                <a:gridCol w="1070639">
                  <a:extLst>
                    <a:ext uri="{9D8B030D-6E8A-4147-A177-3AD203B41FA5}">
                      <a16:colId xmlns:a16="http://schemas.microsoft.com/office/drawing/2014/main" val="2832953221"/>
                    </a:ext>
                  </a:extLst>
                </a:gridCol>
                <a:gridCol w="1473868">
                  <a:extLst>
                    <a:ext uri="{9D8B030D-6E8A-4147-A177-3AD203B41FA5}">
                      <a16:colId xmlns:a16="http://schemas.microsoft.com/office/drawing/2014/main" val="3156308069"/>
                    </a:ext>
                  </a:extLst>
                </a:gridCol>
                <a:gridCol w="1140163">
                  <a:extLst>
                    <a:ext uri="{9D8B030D-6E8A-4147-A177-3AD203B41FA5}">
                      <a16:colId xmlns:a16="http://schemas.microsoft.com/office/drawing/2014/main" val="4029547671"/>
                    </a:ext>
                  </a:extLst>
                </a:gridCol>
                <a:gridCol w="1487773">
                  <a:extLst>
                    <a:ext uri="{9D8B030D-6E8A-4147-A177-3AD203B41FA5}">
                      <a16:colId xmlns:a16="http://schemas.microsoft.com/office/drawing/2014/main" val="2141371289"/>
                    </a:ext>
                  </a:extLst>
                </a:gridCol>
                <a:gridCol w="1346553">
                  <a:extLst>
                    <a:ext uri="{9D8B030D-6E8A-4147-A177-3AD203B41FA5}">
                      <a16:colId xmlns:a16="http://schemas.microsoft.com/office/drawing/2014/main" val="906881890"/>
                    </a:ext>
                  </a:extLst>
                </a:gridCol>
              </a:tblGrid>
              <a:tr h="347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Treatments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Ash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K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Ca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Mg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P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extLst>
                  <a:ext uri="{0D108BD9-81ED-4DB2-BD59-A6C34878D82A}">
                    <a16:rowId xmlns:a16="http://schemas.microsoft.com/office/drawing/2014/main" val="2826454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</a:rPr>
                        <a:t>%</a:t>
                      </a:r>
                    </a:p>
                  </a:txBody>
                  <a:tcPr marL="60767" marR="60767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0767" marR="60767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0767" marR="60767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0767" marR="60767" marT="0" marB="0"/>
                </a:tc>
                <a:extLst>
                  <a:ext uri="{0D108BD9-81ED-4DB2-BD59-A6C34878D82A}">
                    <a16:rowId xmlns:a16="http://schemas.microsoft.com/office/drawing/2014/main" val="2192924157"/>
                  </a:ext>
                </a:extLst>
              </a:tr>
              <a:tr h="347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B-NM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7.22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0.645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</a:rPr>
                        <a:t>1.37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</a:rPr>
                        <a:t>0.425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</a:rPr>
                        <a:t>0.380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extLst>
                  <a:ext uri="{0D108BD9-81ED-4DB2-BD59-A6C34878D82A}">
                    <a16:rowId xmlns:a16="http://schemas.microsoft.com/office/drawing/2014/main" val="3615862293"/>
                  </a:ext>
                </a:extLst>
              </a:tr>
              <a:tr h="347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B-PBM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6.36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0.506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1.31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0.433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0.332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extLst>
                  <a:ext uri="{0D108BD9-81ED-4DB2-BD59-A6C34878D82A}">
                    <a16:rowId xmlns:a16="http://schemas.microsoft.com/office/drawing/2014/main" val="433191907"/>
                  </a:ext>
                </a:extLst>
              </a:tr>
              <a:tr h="347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B-PM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7.58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0.785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1.55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0.452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0.339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extLst>
                  <a:ext uri="{0D108BD9-81ED-4DB2-BD59-A6C34878D82A}">
                    <a16:rowId xmlns:a16="http://schemas.microsoft.com/office/drawing/2014/main" val="1335951633"/>
                  </a:ext>
                </a:extLst>
              </a:tr>
              <a:tr h="347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C-NM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8.18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2.09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1.16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0.486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0.632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extLst>
                  <a:ext uri="{0D108BD9-81ED-4DB2-BD59-A6C34878D82A}">
                    <a16:rowId xmlns:a16="http://schemas.microsoft.com/office/drawing/2014/main" val="2530215903"/>
                  </a:ext>
                </a:extLst>
              </a:tr>
              <a:tr h="347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C-PBM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8.07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2.13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1.23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0.497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0.593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extLst>
                  <a:ext uri="{0D108BD9-81ED-4DB2-BD59-A6C34878D82A}">
                    <a16:rowId xmlns:a16="http://schemas.microsoft.com/office/drawing/2014/main" val="2815368485"/>
                  </a:ext>
                </a:extLst>
              </a:tr>
              <a:tr h="347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C-PM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8.65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1.87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1.42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0.484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0.539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extLst>
                  <a:ext uri="{0D108BD9-81ED-4DB2-BD59-A6C34878D82A}">
                    <a16:rowId xmlns:a16="http://schemas.microsoft.com/office/drawing/2014/main" val="3662859413"/>
                  </a:ext>
                </a:extLst>
              </a:tr>
              <a:tr h="347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CB-NM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13.1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0.875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1.94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0.701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0.652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extLst>
                  <a:ext uri="{0D108BD9-81ED-4DB2-BD59-A6C34878D82A}">
                    <a16:rowId xmlns:a16="http://schemas.microsoft.com/office/drawing/2014/main" val="3324398085"/>
                  </a:ext>
                </a:extLst>
              </a:tr>
              <a:tr h="347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CB-PM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11.7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1.27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1.76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0.687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0.455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extLst>
                  <a:ext uri="{0D108BD9-81ED-4DB2-BD59-A6C34878D82A}">
                    <a16:rowId xmlns:a16="http://schemas.microsoft.com/office/drawing/2014/main" val="938457384"/>
                  </a:ext>
                </a:extLst>
              </a:tr>
              <a:tr h="3477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CB-PBM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12.4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1.17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1.86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0.736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</a:rPr>
                        <a:t>0.555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767" marR="60767" marT="0" marB="0" anchor="b"/>
                </a:tc>
                <a:extLst>
                  <a:ext uri="{0D108BD9-81ED-4DB2-BD59-A6C34878D82A}">
                    <a16:rowId xmlns:a16="http://schemas.microsoft.com/office/drawing/2014/main" val="4939092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61D5E87-2B68-AE1C-3788-A727EC4D1F44}"/>
              </a:ext>
            </a:extLst>
          </p:cNvPr>
          <p:cNvSpPr txBox="1"/>
          <p:nvPr/>
        </p:nvSpPr>
        <p:spPr>
          <a:xfrm>
            <a:off x="0" y="6440088"/>
            <a:ext cx="9472888" cy="414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B-NM: Bambara groundnut- No mulch; B-PM: Bambara groundnut- Plastic mulch; B-PBM: Bambara groundnut- Pine bark mulch; C-NM: Cowpea- No mulch; C-PM: Cowpea- Plastic mulch; C-PBM: Cowpea- Pine bark mulch; CB-NM: Common bean- No mulch; CB-PM: Common bean- Plastic mulch; CB-PBM: Common bean- Pine bark mulch.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D7DD4-94B7-4ABD-0E6D-28550B7F19EF}"/>
              </a:ext>
            </a:extLst>
          </p:cNvPr>
          <p:cNvSpPr txBox="1"/>
          <p:nvPr/>
        </p:nvSpPr>
        <p:spPr>
          <a:xfrm>
            <a:off x="3554361" y="3687097"/>
            <a:ext cx="4100052" cy="4424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2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5115A-EF6C-8C2C-DF6C-3A9354AFF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086" y="623276"/>
            <a:ext cx="8074815" cy="73408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Nutritional composition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94D5B2-3AA9-2AD3-1327-E666D5EBC4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951877"/>
              </p:ext>
            </p:extLst>
          </p:nvPr>
        </p:nvGraphicFramePr>
        <p:xfrm>
          <a:off x="790113" y="1357360"/>
          <a:ext cx="8383384" cy="4607702"/>
        </p:xfrm>
        <a:graphic>
          <a:graphicData uri="http://schemas.openxmlformats.org/drawingml/2006/table">
            <a:tbl>
              <a:tblPr firstRow="1" firstCol="1" bandRow="1"/>
              <a:tblGrid>
                <a:gridCol w="1715743">
                  <a:extLst>
                    <a:ext uri="{9D8B030D-6E8A-4147-A177-3AD203B41FA5}">
                      <a16:colId xmlns:a16="http://schemas.microsoft.com/office/drawing/2014/main" val="4100719889"/>
                    </a:ext>
                  </a:extLst>
                </a:gridCol>
                <a:gridCol w="1291273">
                  <a:extLst>
                    <a:ext uri="{9D8B030D-6E8A-4147-A177-3AD203B41FA5}">
                      <a16:colId xmlns:a16="http://schemas.microsoft.com/office/drawing/2014/main" val="2736357852"/>
                    </a:ext>
                  </a:extLst>
                </a:gridCol>
                <a:gridCol w="1497222">
                  <a:extLst>
                    <a:ext uri="{9D8B030D-6E8A-4147-A177-3AD203B41FA5}">
                      <a16:colId xmlns:a16="http://schemas.microsoft.com/office/drawing/2014/main" val="2543116460"/>
                    </a:ext>
                  </a:extLst>
                </a:gridCol>
                <a:gridCol w="1409244">
                  <a:extLst>
                    <a:ext uri="{9D8B030D-6E8A-4147-A177-3AD203B41FA5}">
                      <a16:colId xmlns:a16="http://schemas.microsoft.com/office/drawing/2014/main" val="798097902"/>
                    </a:ext>
                  </a:extLst>
                </a:gridCol>
                <a:gridCol w="1503110">
                  <a:extLst>
                    <a:ext uri="{9D8B030D-6E8A-4147-A177-3AD203B41FA5}">
                      <a16:colId xmlns:a16="http://schemas.microsoft.com/office/drawing/2014/main" val="1859364346"/>
                    </a:ext>
                  </a:extLst>
                </a:gridCol>
                <a:gridCol w="966792">
                  <a:extLst>
                    <a:ext uri="{9D8B030D-6E8A-4147-A177-3AD203B41FA5}">
                      <a16:colId xmlns:a16="http://schemas.microsoft.com/office/drawing/2014/main" val="2962100126"/>
                    </a:ext>
                  </a:extLst>
                </a:gridCol>
              </a:tblGrid>
              <a:tr h="231251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Treatments </a:t>
                      </a:r>
                      <a:endParaRPr lang="en-ZA" sz="18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 </a:t>
                      </a:r>
                      <a:endParaRPr lang="en-ZA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 </a:t>
                      </a:r>
                      <a:endParaRPr lang="en-ZA" sz="18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Mn </a:t>
                      </a:r>
                      <a:endParaRPr lang="en-ZA" sz="18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Zn </a:t>
                      </a:r>
                      <a:endParaRPr lang="en-ZA" sz="18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 </a:t>
                      </a:r>
                      <a:endParaRPr lang="en-ZA" sz="18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13914"/>
                  </a:ext>
                </a:extLst>
              </a:tr>
              <a:tr h="231251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mg/kg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1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074179"/>
                  </a:ext>
                </a:extLst>
              </a:tr>
              <a:tr h="231251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B-NM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82.4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303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136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74.7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38.2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371250"/>
                  </a:ext>
                </a:extLst>
              </a:tr>
              <a:tr h="231251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B-PBM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73.2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361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129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80.9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39.8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838048"/>
                  </a:ext>
                </a:extLst>
              </a:tr>
              <a:tr h="231251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B-PM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85.0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289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108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84.2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39.2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887263"/>
                  </a:ext>
                </a:extLst>
              </a:tr>
              <a:tr h="231251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C-NM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163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198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93.1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83.1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43.3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46972"/>
                  </a:ext>
                </a:extLst>
              </a:tr>
              <a:tr h="231251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C-PBM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98.1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184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96.8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75.0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43.4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2134648"/>
                  </a:ext>
                </a:extLst>
              </a:tr>
              <a:tr h="231251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C-PM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87.2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127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93.5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47.0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68104"/>
                  </a:ext>
                </a:extLst>
              </a:tr>
              <a:tr h="231251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CB-NM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94.8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527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66.1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53.6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183712"/>
                  </a:ext>
                </a:extLst>
              </a:tr>
              <a:tr h="231251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CB-PM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78.7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384</a:t>
                      </a:r>
                      <a:endParaRPr lang="en-ZA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30.9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169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46.5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2776995"/>
                  </a:ext>
                </a:extLst>
              </a:tr>
              <a:tr h="231251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CB-PBM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87.2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708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86.5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98.5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51.7</a:t>
                      </a:r>
                      <a:endParaRPr lang="en-Z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297" marR="53297" marT="74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11034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A74C6E7-367E-8715-D942-C3E856D90360}"/>
              </a:ext>
            </a:extLst>
          </p:cNvPr>
          <p:cNvSpPr txBox="1"/>
          <p:nvPr/>
        </p:nvSpPr>
        <p:spPr>
          <a:xfrm>
            <a:off x="114300" y="6291726"/>
            <a:ext cx="8462420" cy="579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B-NM: Bambara groundnut- No mulch; B-PM: Bambara groundnut- Plastic mulch; B-PBM: Bambara groundnut- Pine bark mulch; C-NM: Cowpea- No mulch; C-PM: Cowpea- Plastic mulch; C-PBM: Cowpea- Pine bark mulch; CB-NM: Common bean- No mulch; CB-PM: Common bean- Plastic mulch; CB-PBM: Common bean- Pine bark mulch.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091E3-1D76-8AE7-5456-C43E6907F04E}"/>
              </a:ext>
            </a:extLst>
          </p:cNvPr>
          <p:cNvSpPr txBox="1"/>
          <p:nvPr/>
        </p:nvSpPr>
        <p:spPr>
          <a:xfrm>
            <a:off x="6564573" y="2277618"/>
            <a:ext cx="1091381" cy="36938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5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96769-2D1F-2AAA-B27B-5A8EA9748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600" dirty="0"/>
              <a:t>Outline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E4589-621C-2BEE-453A-9CC4F2034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925" y="623275"/>
            <a:ext cx="6100997" cy="59129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altLang="en-US" sz="3000" dirty="0"/>
          </a:p>
          <a:p>
            <a:r>
              <a:rPr lang="en-US" altLang="en-US" dirty="0">
                <a:latin typeface="+mn-lt"/>
              </a:rPr>
              <a:t>Water Research Commission Approach</a:t>
            </a:r>
          </a:p>
          <a:p>
            <a:endParaRPr lang="en-US" altLang="en-US" dirty="0">
              <a:latin typeface="+mn-lt"/>
            </a:endParaRPr>
          </a:p>
          <a:p>
            <a:r>
              <a:rPr lang="en-US" altLang="en-US" kern="1200" dirty="0">
                <a:latin typeface="+mj-lt"/>
                <a:ea typeface="+mj-ea"/>
                <a:cs typeface="+mj-cs"/>
              </a:rPr>
              <a:t>Key Challenges Identified</a:t>
            </a:r>
          </a:p>
          <a:p>
            <a:endParaRPr lang="en-US" altLang="en-US" kern="1200" dirty="0">
              <a:latin typeface="+mj-lt"/>
              <a:ea typeface="+mj-ea"/>
              <a:cs typeface="+mj-cs"/>
            </a:endParaRPr>
          </a:p>
          <a:p>
            <a:r>
              <a:rPr lang="en-US" altLang="en-US" dirty="0"/>
              <a:t>Climate-Smart Agriculture</a:t>
            </a:r>
          </a:p>
          <a:p>
            <a:endParaRPr lang="en-US" kern="1200" dirty="0">
              <a:latin typeface="+mj-lt"/>
              <a:ea typeface="+mj-ea"/>
              <a:cs typeface="+mj-cs"/>
            </a:endParaRPr>
          </a:p>
          <a:p>
            <a:r>
              <a:rPr lang="en-US" altLang="en-US" kern="1200" dirty="0">
                <a:latin typeface="+mj-lt"/>
                <a:ea typeface="+mj-ea"/>
                <a:cs typeface="+mj-cs"/>
              </a:rPr>
              <a:t>Implementation of Deliverables </a:t>
            </a:r>
          </a:p>
          <a:p>
            <a:pPr marL="0" indent="0">
              <a:buNone/>
            </a:pPr>
            <a:endParaRPr lang="en-US" kern="1200" dirty="0">
              <a:latin typeface="+mj-lt"/>
              <a:ea typeface="+mj-ea"/>
              <a:cs typeface="+mj-cs"/>
            </a:endParaRPr>
          </a:p>
          <a:p>
            <a:r>
              <a:rPr lang="en-US" dirty="0"/>
              <a:t>Closing Remarks </a:t>
            </a:r>
            <a:endParaRPr lang="en-US" altLang="en-US" kern="1200" dirty="0">
              <a:latin typeface="+mj-lt"/>
              <a:ea typeface="+mj-ea"/>
              <a:cs typeface="+mj-cs"/>
            </a:endParaRPr>
          </a:p>
          <a:p>
            <a:endParaRPr lang="en-US" altLang="en-US" sz="2200" b="1" kern="1200" dirty="0">
              <a:latin typeface="+mj-lt"/>
              <a:ea typeface="+mj-ea"/>
              <a:cs typeface="+mj-cs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72749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97368F-6A79-E8D2-09A2-07490F2B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736" y="595686"/>
            <a:ext cx="8074815" cy="630721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Concluding remarks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8D4DF-CA2E-AD9F-2B3F-388038030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537" y="1226407"/>
            <a:ext cx="9908786" cy="4171503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cs typeface="Arial" panose="020B0604020202020204" pitchFamily="34" charset="0"/>
              </a:rPr>
              <a:t>The data suggests that underutilized crops have significant potential as drought-tolerant crops with a rich nutritional profile, making them valuable for dietary diversification.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Sustainable practices such as mulching and using chameleon irrigation sensors for soil moisture monitoring can serve as CSA production systems.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01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97368F-6A79-E8D2-09A2-07490F2B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021" y="603645"/>
            <a:ext cx="8074815" cy="630721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Closing remarks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8D4DF-CA2E-AD9F-2B3F-388038030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021" y="1224116"/>
            <a:ext cx="8787908" cy="5026671"/>
          </a:xfrm>
        </p:spPr>
        <p:txBody>
          <a:bodyPr anchor="t">
            <a:normAutofit lnSpcReduction="10000"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cs typeface="Arial" panose="020B0604020202020204" pitchFamily="34" charset="0"/>
              </a:rPr>
              <a:t>Enhancing smallholder farmers' adoption of new technologies requires training grounded in practical, on-farm activities.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cs typeface="Arial" panose="020B0604020202020204" pitchFamily="34" charset="0"/>
              </a:rPr>
              <a:t>The involvement of multiple stakeholders has shown how training and education can transform the lives of smallholder farmers.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cs typeface="Arial" panose="020B0604020202020204" pitchFamily="34" charset="0"/>
              </a:rPr>
              <a:t>Equipping SHF with the necessary tools and knowledge, can empower the formation of sustainable enterprises that benefit their families and communities.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359473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Y SA – University – University of Mpumalanga">
            <a:extLst>
              <a:ext uri="{FF2B5EF4-FFF2-40B4-BE49-F238E27FC236}">
                <a16:creationId xmlns:a16="http://schemas.microsoft.com/office/drawing/2014/main" id="{5D6778C2-3E49-B0A7-6F76-F5A48163C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2" y="797501"/>
            <a:ext cx="5426764" cy="1953635"/>
          </a:xfrm>
          <a:prstGeom prst="rect">
            <a:avLst/>
          </a:prstGeom>
          <a:noFill/>
        </p:spPr>
      </p:pic>
      <p:sp>
        <p:nvSpPr>
          <p:cNvPr id="2064" name="Rectangle 2063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">
            <a:extLst>
              <a:ext uri="{FF2B5EF4-FFF2-40B4-BE49-F238E27FC236}">
                <a16:creationId xmlns:a16="http://schemas.microsoft.com/office/drawing/2014/main" id="{2F56B8AE-5B38-2CA9-C2DB-FE1E62B1C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830" y="321734"/>
            <a:ext cx="1547003" cy="2905170"/>
          </a:xfrm>
          <a:prstGeom prst="rect">
            <a:avLst/>
          </a:prstGeom>
        </p:spPr>
      </p:pic>
      <p:sp>
        <p:nvSpPr>
          <p:cNvPr id="2066" name="Rectangle 2065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329B9E58-01FD-3F8D-6299-1E4DCD12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4475297"/>
            <a:ext cx="5426764" cy="107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622C8691-B538-3200-494A-C9274CC52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1137" y="3908321"/>
            <a:ext cx="2895245" cy="163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DEB108-EBE8-60BF-545A-39E9B48C5C09}"/>
              </a:ext>
            </a:extLst>
          </p:cNvPr>
          <p:cNvSpPr txBox="1"/>
          <p:nvPr/>
        </p:nvSpPr>
        <p:spPr>
          <a:xfrm>
            <a:off x="1828801" y="0"/>
            <a:ext cx="3643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6290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61E3B-6EEE-96C6-9906-DEABBAF7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altLang="en-US" sz="4800" b="1" dirty="0">
                <a:latin typeface="+mn-lt"/>
              </a:rPr>
              <a:t>WATER RESEARCH COMMISSION APPROACH</a:t>
            </a:r>
            <a:endParaRPr lang="en-US" sz="48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A510B-3AB9-3EA0-296B-ADE9E5036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797982"/>
            <a:ext cx="9941319" cy="3438166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en-US" altLang="en-US" sz="3200" dirty="0">
                <a:latin typeface="+mn-lt"/>
              </a:rPr>
              <a:t>Water Utilization in Agriculture </a:t>
            </a:r>
          </a:p>
          <a:p>
            <a:pPr marL="0" indent="0">
              <a:buNone/>
              <a:defRPr/>
            </a:pPr>
            <a:endParaRPr lang="en-US" altLang="en-US" sz="3200" dirty="0">
              <a:latin typeface="+mn-lt"/>
            </a:endParaRPr>
          </a:p>
          <a:p>
            <a:pPr>
              <a:defRPr/>
            </a:pPr>
            <a:r>
              <a:rPr lang="en-US" altLang="en-US" sz="3200" dirty="0">
                <a:latin typeface="+mn-lt"/>
              </a:rPr>
              <a:t>Water utilization for Poverty Reduction and Wealth Creation in Agriculture</a:t>
            </a:r>
          </a:p>
          <a:p>
            <a:pPr marL="0" indent="0">
              <a:buNone/>
              <a:defRPr/>
            </a:pPr>
            <a:endParaRPr lang="en-US" altLang="en-US" sz="3200" dirty="0">
              <a:latin typeface="+mn-lt"/>
            </a:endParaRPr>
          </a:p>
          <a:p>
            <a:pPr>
              <a:defRPr/>
            </a:pPr>
            <a:r>
              <a:rPr lang="en-US" altLang="en-US" sz="3200" dirty="0">
                <a:latin typeface="+mn-lt"/>
              </a:rPr>
              <a:t>Integrated water management for profitable farming systems to develop sustainable solutions</a:t>
            </a:r>
            <a:endParaRPr lang="en-US" sz="32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997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90F0732-1310-424D-AA1D-6CB7D4862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DDD7A2-1928-1376-CE6F-CC3457F6E353}"/>
              </a:ext>
            </a:extLst>
          </p:cNvPr>
          <p:cNvSpPr txBox="1"/>
          <p:nvPr/>
        </p:nvSpPr>
        <p:spPr>
          <a:xfrm>
            <a:off x="838201" y="873377"/>
            <a:ext cx="3684814" cy="501035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Key Challenges Identified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C735625-AF2A-411F-ACEB-29A708A94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0479" y="582920"/>
            <a:ext cx="5950269" cy="5621386"/>
          </a:xfrm>
          <a:prstGeom prst="roundRect">
            <a:avLst>
              <a:gd name="adj" fmla="val 2211"/>
            </a:avLst>
          </a:prstGeom>
          <a:solidFill>
            <a:schemeClr val="accent2"/>
          </a:solidFill>
          <a:ln w="1270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F04D024A-796F-5865-3792-AF00DEECB7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718957"/>
              </p:ext>
            </p:extLst>
          </p:nvPr>
        </p:nvGraphicFramePr>
        <p:xfrm>
          <a:off x="5590479" y="582920"/>
          <a:ext cx="5950270" cy="5692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1789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>
            <a:extLst>
              <a:ext uri="{FF2B5EF4-FFF2-40B4-BE49-F238E27FC236}">
                <a16:creationId xmlns:a16="http://schemas.microsoft.com/office/drawing/2014/main" id="{8A5938C2-C7E3-BCD3-E194-1E654D81C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13507"/>
          <a:stretch/>
        </p:blipFill>
        <p:spPr>
          <a:xfrm>
            <a:off x="-6588" y="663676"/>
            <a:ext cx="12198588" cy="6194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F05C9-9B66-BB92-04C6-0A60E14C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864" y="6489290"/>
            <a:ext cx="1809135" cy="36871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E99B701F-E608-4665-451D-2FD30E6A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3239"/>
            <a:ext cx="12192000" cy="76673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sz="3200" b="1" dirty="0">
                <a:cs typeface="Arial" panose="020B0604020202020204" pitchFamily="34" charset="0"/>
              </a:rPr>
              <a:t>5-step process to implement the Climate Smart Agriculture approach</a:t>
            </a:r>
            <a:endParaRPr lang="en-ZA" altLang="en-US" sz="3200" b="1" dirty="0">
              <a:cs typeface="Arial" panose="020B0604020202020204" pitchFamily="34" charset="0"/>
            </a:endParaRPr>
          </a:p>
        </p:txBody>
      </p:sp>
      <p:sp>
        <p:nvSpPr>
          <p:cNvPr id="7" name="ZoneTexte 12">
            <a:extLst>
              <a:ext uri="{FF2B5EF4-FFF2-40B4-BE49-F238E27FC236}">
                <a16:creationId xmlns:a16="http://schemas.microsoft.com/office/drawing/2014/main" id="{4AF0F3C7-88E5-8FDE-CCD6-DF801F62C254}"/>
              </a:ext>
            </a:extLst>
          </p:cNvPr>
          <p:cNvSpPr txBox="1"/>
          <p:nvPr/>
        </p:nvSpPr>
        <p:spPr>
          <a:xfrm>
            <a:off x="906156" y="5016860"/>
            <a:ext cx="396240" cy="30008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ZoneTexte 6">
            <a:extLst>
              <a:ext uri="{FF2B5EF4-FFF2-40B4-BE49-F238E27FC236}">
                <a16:creationId xmlns:a16="http://schemas.microsoft.com/office/drawing/2014/main" id="{A78C1BBD-BB15-2A57-8DF4-140DC3153D7E}"/>
              </a:ext>
            </a:extLst>
          </p:cNvPr>
          <p:cNvSpPr txBox="1"/>
          <p:nvPr/>
        </p:nvSpPr>
        <p:spPr>
          <a:xfrm>
            <a:off x="894736" y="3278959"/>
            <a:ext cx="407660" cy="30008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ZoneTexte 14">
            <a:extLst>
              <a:ext uri="{FF2B5EF4-FFF2-40B4-BE49-F238E27FC236}">
                <a16:creationId xmlns:a16="http://schemas.microsoft.com/office/drawing/2014/main" id="{57AEBF6E-3561-6259-C0A9-D6A4637DE201}"/>
              </a:ext>
            </a:extLst>
          </p:cNvPr>
          <p:cNvSpPr txBox="1"/>
          <p:nvPr/>
        </p:nvSpPr>
        <p:spPr>
          <a:xfrm>
            <a:off x="570700" y="1541058"/>
            <a:ext cx="324036" cy="30008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ZoneTexte 8">
            <a:extLst>
              <a:ext uri="{FF2B5EF4-FFF2-40B4-BE49-F238E27FC236}">
                <a16:creationId xmlns:a16="http://schemas.microsoft.com/office/drawing/2014/main" id="{207F5F26-2C4C-32EC-47CC-AF652C134737}"/>
              </a:ext>
            </a:extLst>
          </p:cNvPr>
          <p:cNvSpPr txBox="1"/>
          <p:nvPr/>
        </p:nvSpPr>
        <p:spPr>
          <a:xfrm>
            <a:off x="5605819" y="1541058"/>
            <a:ext cx="324036" cy="30008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8B408E-63B7-C0E0-ED63-E83FF99AD575}"/>
              </a:ext>
            </a:extLst>
          </p:cNvPr>
          <p:cNvSpPr txBox="1"/>
          <p:nvPr/>
        </p:nvSpPr>
        <p:spPr>
          <a:xfrm>
            <a:off x="11125413" y="856697"/>
            <a:ext cx="324036" cy="30008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711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72" name="Rectangle 10271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3" name="Rectangle 10272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5" name="Picture 2" descr="C:\Users\Ali-Marim-Atef\Desktop\picture3.jpg">
            <a:extLst>
              <a:ext uri="{FF2B5EF4-FFF2-40B4-BE49-F238E27FC236}">
                <a16:creationId xmlns:a16="http://schemas.microsoft.com/office/drawing/2014/main" id="{331E332E-CC19-4240-9DDC-E4E076329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27"/>
          <a:stretch/>
        </p:blipFill>
        <p:spPr bwMode="auto"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3">
            <a:extLst>
              <a:ext uri="{FF2B5EF4-FFF2-40B4-BE49-F238E27FC236}">
                <a16:creationId xmlns:a16="http://schemas.microsoft.com/office/drawing/2014/main" id="{AFD609AA-6861-4834-B914-4263170D8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CLIMATE-SMART AGRICULTURE</a:t>
            </a:r>
          </a:p>
        </p:txBody>
      </p:sp>
      <p:sp>
        <p:nvSpPr>
          <p:cNvPr id="10246" name="TextBox 3">
            <a:extLst>
              <a:ext uri="{FF2B5EF4-FFF2-40B4-BE49-F238E27FC236}">
                <a16:creationId xmlns:a16="http://schemas.microsoft.com/office/drawing/2014/main" id="{4A9C958E-9E39-43FB-A489-DD6D9D6C3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650" y="1066800"/>
            <a:ext cx="122555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0" name="Rectangle 13319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2" name="Right Triangle 1332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24" name="Rectangle 1332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5" name="Title 3">
            <a:extLst>
              <a:ext uri="{FF2B5EF4-FFF2-40B4-BE49-F238E27FC236}">
                <a16:creationId xmlns:a16="http://schemas.microsoft.com/office/drawing/2014/main" id="{B08D2265-DA9E-4CC4-BA15-79950882F433}"/>
              </a:ext>
            </a:extLst>
          </p:cNvPr>
          <p:cNvSpPr txBox="1">
            <a:spLocks/>
          </p:cNvSpPr>
          <p:nvPr/>
        </p:nvSpPr>
        <p:spPr>
          <a:xfrm>
            <a:off x="1285241" y="1008993"/>
            <a:ext cx="9231410" cy="35420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n-US" sz="8100" b="1" kern="1200" dirty="0">
                <a:latin typeface="+mj-lt"/>
                <a:ea typeface="+mj-ea"/>
                <a:cs typeface="+mj-cs"/>
              </a:rPr>
              <a:t>Implementation of Deliverables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8C3CAED-3601-42A3-A1BD-20E55083DCD3}"/>
              </a:ext>
            </a:extLst>
          </p:cNvPr>
          <p:cNvSpPr txBox="1">
            <a:spLocks/>
          </p:cNvSpPr>
          <p:nvPr/>
        </p:nvSpPr>
        <p:spPr bwMode="auto">
          <a:xfrm>
            <a:off x="1285241" y="4582814"/>
            <a:ext cx="7132335" cy="1312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Farmer-Led Agricultural Production Practices to ensure sustainable production systems</a:t>
            </a:r>
            <a:r>
              <a:rPr lang="en-US" sz="2400" b="1" kern="1200" dirty="0">
                <a:latin typeface="+mn-lt"/>
                <a:ea typeface="+mn-ea"/>
                <a:cs typeface="+mn-cs"/>
              </a:rPr>
              <a:t>.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en-US" altLang="en-US" sz="2400" b="1" dirty="0"/>
              <a:t>Project ID: C2023/2024-01368 </a:t>
            </a:r>
            <a:endParaRPr lang="en-US" altLang="en-US" sz="2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8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5BE749C-70AB-4771-8BC6-52C22184A18E}"/>
              </a:ext>
            </a:extLst>
          </p:cNvPr>
          <p:cNvSpPr/>
          <p:nvPr/>
        </p:nvSpPr>
        <p:spPr>
          <a:xfrm>
            <a:off x="106824" y="1210495"/>
            <a:ext cx="6148440" cy="538316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u="sng" dirty="0">
                <a:solidFill>
                  <a:srgbClr val="0070C0"/>
                </a:solidFill>
              </a:rPr>
              <a:t>Climate-Smart Agriculture 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600" dirty="0">
                <a:solidFill>
                  <a:schemeClr val="tx1"/>
                </a:solidFill>
                <a:ea typeface="Adobe Fangsong Std R" pitchFamily="18" charset="-128"/>
              </a:rPr>
              <a:t>CSA is an approach that helps agricultural systems ensure sustainable development and food security in a changing climate.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DA6F424-544A-49D6-982F-F2AE4FC19C3F}"/>
              </a:ext>
            </a:extLst>
          </p:cNvPr>
          <p:cNvSpPr/>
          <p:nvPr/>
        </p:nvSpPr>
        <p:spPr>
          <a:xfrm>
            <a:off x="6400801" y="368710"/>
            <a:ext cx="3971926" cy="32587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ea typeface="Adobe Fangsong Std R" pitchFamily="18" charset="-128"/>
              </a:rPr>
              <a:t>Sustainably increasing agricultural productivity and incomes</a:t>
            </a:r>
          </a:p>
        </p:txBody>
      </p:sp>
      <p:sp>
        <p:nvSpPr>
          <p:cNvPr id="16" name="Rounded Rectangle 28">
            <a:extLst>
              <a:ext uri="{FF2B5EF4-FFF2-40B4-BE49-F238E27FC236}">
                <a16:creationId xmlns:a16="http://schemas.microsoft.com/office/drawing/2014/main" id="{FDB81C45-B0C1-4DAF-B9A8-1277B01434A3}"/>
              </a:ext>
            </a:extLst>
          </p:cNvPr>
          <p:cNvSpPr/>
          <p:nvPr/>
        </p:nvSpPr>
        <p:spPr>
          <a:xfrm>
            <a:off x="6607277" y="3902077"/>
            <a:ext cx="5265175" cy="25872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3200" b="1" dirty="0">
                <a:solidFill>
                  <a:schemeClr val="tx1"/>
                </a:solidFill>
                <a:ea typeface="Adobe Fangsong Std R" pitchFamily="18" charset="-128"/>
              </a:rPr>
              <a:t>Adapting and building resilience to climate change</a:t>
            </a:r>
            <a:endParaRPr lang="en-GB" sz="3200" b="1" dirty="0">
              <a:solidFill>
                <a:schemeClr val="tx1"/>
              </a:solidFill>
              <a:ea typeface="Adobe Fangsong Std R" pitchFamily="18" charset="-128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2CD752B-55A9-DE0B-3F98-2B452437F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39" y="0"/>
            <a:ext cx="1573161" cy="2743200"/>
          </a:xfrm>
          <a:prstGeom prst="rect">
            <a:avLst/>
          </a:prstGeom>
        </p:spPr>
      </p:pic>
      <p:pic>
        <p:nvPicPr>
          <p:cNvPr id="6" name="Picture 2" descr="UMP - University of Mpumalanga">
            <a:extLst>
              <a:ext uri="{FF2B5EF4-FFF2-40B4-BE49-F238E27FC236}">
                <a16:creationId xmlns:a16="http://schemas.microsoft.com/office/drawing/2014/main" id="{B37499E5-8972-C291-AA87-D6BAF1AB1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" y="0"/>
            <a:ext cx="2757411" cy="91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7BF5A49-AC90-AE80-990B-39789B40B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39" y="0"/>
            <a:ext cx="1573161" cy="2743200"/>
          </a:xfrm>
          <a:prstGeom prst="rect">
            <a:avLst/>
          </a:prstGeom>
        </p:spPr>
      </p:pic>
      <p:pic>
        <p:nvPicPr>
          <p:cNvPr id="3" name="Picture 2" descr="UMP - University of Mpumalanga">
            <a:extLst>
              <a:ext uri="{FF2B5EF4-FFF2-40B4-BE49-F238E27FC236}">
                <a16:creationId xmlns:a16="http://schemas.microsoft.com/office/drawing/2014/main" id="{A0D9E210-9D04-39C7-D7F6-75378A13F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" y="116347"/>
            <a:ext cx="2757411" cy="91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A33C794-5BBE-46A7-9C1A-8E25959D565C}"/>
              </a:ext>
            </a:extLst>
          </p:cNvPr>
          <p:cNvSpPr/>
          <p:nvPr/>
        </p:nvSpPr>
        <p:spPr>
          <a:xfrm>
            <a:off x="1424693" y="1488587"/>
            <a:ext cx="4572000" cy="18780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defRPr/>
            </a:pPr>
            <a:r>
              <a:rPr lang="en-US" sz="2400" b="1" dirty="0">
                <a:solidFill>
                  <a:schemeClr val="tx1"/>
                </a:solidFill>
                <a:ea typeface="Adobe Fangsong Std R" pitchFamily="18" charset="-128"/>
              </a:rPr>
              <a:t> </a:t>
            </a:r>
            <a:r>
              <a:rPr lang="en-ZA" sz="2400" b="1" dirty="0">
                <a:solidFill>
                  <a:schemeClr val="tx1"/>
                </a:solidFill>
              </a:rPr>
              <a:t>To conduct on-farm screening, demonstrations and farmer participatory research on underutilized crops. </a:t>
            </a:r>
            <a:endParaRPr lang="en-ZA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008079A4-6DF8-D451-E3E3-401F322A8229}"/>
              </a:ext>
            </a:extLst>
          </p:cNvPr>
          <p:cNvSpPr/>
          <p:nvPr/>
        </p:nvSpPr>
        <p:spPr>
          <a:xfrm>
            <a:off x="7616826" y="1146968"/>
            <a:ext cx="2544763" cy="7223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4EDE1647-EA6E-E17B-DF61-C9B0B3BCD369}"/>
              </a:ext>
            </a:extLst>
          </p:cNvPr>
          <p:cNvSpPr/>
          <p:nvPr/>
        </p:nvSpPr>
        <p:spPr>
          <a:xfrm>
            <a:off x="7616826" y="2336180"/>
            <a:ext cx="2543175" cy="9557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68C04-6D09-B444-4A5A-9D760FB5DCEA}"/>
              </a:ext>
            </a:extLst>
          </p:cNvPr>
          <p:cNvSpPr txBox="1"/>
          <p:nvPr/>
        </p:nvSpPr>
        <p:spPr>
          <a:xfrm>
            <a:off x="7721600" y="1152526"/>
            <a:ext cx="2133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Desktop literature survey </a:t>
            </a:r>
            <a:endParaRPr lang="en-ZA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F98C04-486C-3A3D-FE32-54139FE9095B}"/>
              </a:ext>
            </a:extLst>
          </p:cNvPr>
          <p:cNvSpPr txBox="1"/>
          <p:nvPr/>
        </p:nvSpPr>
        <p:spPr>
          <a:xfrm>
            <a:off x="7760520" y="2368576"/>
            <a:ext cx="2476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+mn-lt"/>
              </a:rPr>
              <a:t>Survey study-identification of farmers </a:t>
            </a:r>
            <a:endParaRPr lang="en-ZA" b="1" dirty="0">
              <a:latin typeface="+mn-l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81D698-E57D-0D3A-DA24-0E0BB2373FD0}"/>
              </a:ext>
            </a:extLst>
          </p:cNvPr>
          <p:cNvCxnSpPr>
            <a:cxnSpLocks/>
          </p:cNvCxnSpPr>
          <p:nvPr/>
        </p:nvCxnSpPr>
        <p:spPr>
          <a:xfrm flipV="1">
            <a:off x="6122194" y="1618456"/>
            <a:ext cx="1442245" cy="359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9F7FBD-2AB2-1BE2-1248-35300310D643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6096000" y="2455670"/>
            <a:ext cx="1520826" cy="358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F9702ED-0344-4860-8F01-E94BECB7399B}"/>
              </a:ext>
            </a:extLst>
          </p:cNvPr>
          <p:cNvSpPr txBox="1"/>
          <p:nvPr/>
        </p:nvSpPr>
        <p:spPr>
          <a:xfrm>
            <a:off x="0" y="3641464"/>
            <a:ext cx="420328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/>
              <a:t>Assessment of SHF approaches</a:t>
            </a:r>
            <a:endParaRPr lang="en-ZA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C36669-5C1C-48AD-B644-DB0B90227033}"/>
              </a:ext>
            </a:extLst>
          </p:cNvPr>
          <p:cNvSpPr txBox="1"/>
          <p:nvPr/>
        </p:nvSpPr>
        <p:spPr>
          <a:xfrm>
            <a:off x="4203289" y="3654014"/>
            <a:ext cx="420328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/>
              <a:t>Focus group discussions</a:t>
            </a:r>
            <a:endParaRPr lang="en-ZA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50E354-2ABE-471B-ACAF-922AA4065FFB}"/>
              </a:ext>
            </a:extLst>
          </p:cNvPr>
          <p:cNvSpPr txBox="1"/>
          <p:nvPr/>
        </p:nvSpPr>
        <p:spPr>
          <a:xfrm>
            <a:off x="8406573" y="3637878"/>
            <a:ext cx="378542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/>
              <a:t>Individual interviews </a:t>
            </a:r>
            <a:endParaRPr lang="en-ZA" b="1" dirty="0"/>
          </a:p>
        </p:txBody>
      </p:sp>
      <p:pic>
        <p:nvPicPr>
          <p:cNvPr id="17" name="Picture 16" descr="A group of people sitting in chairs outside&#10;&#10;Description automatically generated">
            <a:extLst>
              <a:ext uri="{FF2B5EF4-FFF2-40B4-BE49-F238E27FC236}">
                <a16:creationId xmlns:a16="http://schemas.microsoft.com/office/drawing/2014/main" id="{6835F766-9305-7754-E1B2-B20794026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0796"/>
            <a:ext cx="4395015" cy="2847205"/>
          </a:xfrm>
          <a:prstGeom prst="rect">
            <a:avLst/>
          </a:prstGeom>
        </p:spPr>
      </p:pic>
      <p:pic>
        <p:nvPicPr>
          <p:cNvPr id="19" name="Picture 1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A3CE0E3-6B2D-ED0B-538B-BB18A83EF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76" y="3989928"/>
            <a:ext cx="3785423" cy="2868072"/>
          </a:xfrm>
          <a:prstGeom prst="rect">
            <a:avLst/>
          </a:prstGeom>
        </p:spPr>
      </p:pic>
      <p:pic>
        <p:nvPicPr>
          <p:cNvPr id="24" name="Picture 23" descr="A group of people standing outside holding trays of green plants&#10;&#10;Description automatically generated">
            <a:extLst>
              <a:ext uri="{FF2B5EF4-FFF2-40B4-BE49-F238E27FC236}">
                <a16:creationId xmlns:a16="http://schemas.microsoft.com/office/drawing/2014/main" id="{BCC0042F-BB28-85AF-56DD-F4CA38F1A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19" y="3985697"/>
            <a:ext cx="4011554" cy="2847205"/>
          </a:xfrm>
          <a:prstGeom prst="rect">
            <a:avLst/>
          </a:prstGeom>
        </p:spPr>
      </p:pic>
      <p:pic>
        <p:nvPicPr>
          <p:cNvPr id="25" name="Picture 24" descr="A map of different countries/regions&#10;&#10;Description automatically generated with medium confidence">
            <a:extLst>
              <a:ext uri="{FF2B5EF4-FFF2-40B4-BE49-F238E27FC236}">
                <a16:creationId xmlns:a16="http://schemas.microsoft.com/office/drawing/2014/main" id="{420AE31C-AA67-21E6-C41B-655B17A8B5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1" y="1"/>
            <a:ext cx="7537066" cy="688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54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682</Words>
  <Application>Microsoft Office PowerPoint</Application>
  <PresentationFormat>Widescreen</PresentationFormat>
  <Paragraphs>236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Adobe Fangsong Std R</vt:lpstr>
      <vt:lpstr>Aptos</vt:lpstr>
      <vt:lpstr>Aptos Display</vt:lpstr>
      <vt:lpstr>Arial</vt:lpstr>
      <vt:lpstr>Calibri</vt:lpstr>
      <vt:lpstr>Calibri Light</vt:lpstr>
      <vt:lpstr>Office Theme</vt:lpstr>
      <vt:lpstr>PowerPoint Presentation</vt:lpstr>
      <vt:lpstr>Outline </vt:lpstr>
      <vt:lpstr>WATER RESEARCH COMMISSION APPROACH</vt:lpstr>
      <vt:lpstr>PowerPoint Presentation</vt:lpstr>
      <vt:lpstr>5-step process to implement the Climate Smart Agriculture approach</vt:lpstr>
      <vt:lpstr>CLIMATE-SMART AGRICULTURE</vt:lpstr>
      <vt:lpstr>PowerPoint Presentation</vt:lpstr>
      <vt:lpstr>PowerPoint Presentation</vt:lpstr>
      <vt:lpstr>PowerPoint Presentation</vt:lpstr>
      <vt:lpstr>Importance of Underutilized Crops</vt:lpstr>
      <vt:lpstr>PowerPoint Presentation</vt:lpstr>
      <vt:lpstr>PowerPoint Presentation</vt:lpstr>
      <vt:lpstr>Farmer-led Participatory Approach: Water use</vt:lpstr>
      <vt:lpstr>Rainwater harvesting techniques integrated with underutilized crops  (In-field water catchments) </vt:lpstr>
      <vt:lpstr>Bag system integrated with underutilized crops  </vt:lpstr>
      <vt:lpstr>PowerPoint Presentation</vt:lpstr>
      <vt:lpstr>PowerPoint Presentation</vt:lpstr>
      <vt:lpstr>Nutritional composition </vt:lpstr>
      <vt:lpstr>Nutritional composition </vt:lpstr>
      <vt:lpstr>Concluding remarks </vt:lpstr>
      <vt:lpstr>Closing remarks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 Salmina Mokgehle</dc:creator>
  <cp:lastModifiedBy>Dr Salmina Mokgehle</cp:lastModifiedBy>
  <cp:revision>2</cp:revision>
  <dcterms:created xsi:type="dcterms:W3CDTF">2024-09-10T10:07:37Z</dcterms:created>
  <dcterms:modified xsi:type="dcterms:W3CDTF">2024-09-11T06:27:02Z</dcterms:modified>
</cp:coreProperties>
</file>