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8" r:id="rId2"/>
    <p:sldId id="297" r:id="rId3"/>
    <p:sldId id="307" r:id="rId4"/>
    <p:sldId id="308" r:id="rId5"/>
    <p:sldId id="291" r:id="rId6"/>
    <p:sldId id="260" r:id="rId7"/>
    <p:sldId id="290" r:id="rId8"/>
    <p:sldId id="292" r:id="rId9"/>
    <p:sldId id="286" r:id="rId10"/>
    <p:sldId id="294" r:id="rId11"/>
    <p:sldId id="293" r:id="rId12"/>
    <p:sldId id="295" r:id="rId13"/>
    <p:sldId id="289" r:id="rId14"/>
    <p:sldId id="264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7" r:id="rId23"/>
    <p:sldId id="316" r:id="rId24"/>
    <p:sldId id="318" r:id="rId25"/>
    <p:sldId id="319" r:id="rId26"/>
    <p:sldId id="321" r:id="rId27"/>
    <p:sldId id="320" r:id="rId28"/>
    <p:sldId id="322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F4F"/>
    <a:srgbClr val="F4EDE3"/>
    <a:srgbClr val="4F906B"/>
    <a:srgbClr val="004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6" autoAdjust="0"/>
    <p:restoredTop sz="94660"/>
  </p:normalViewPr>
  <p:slideViewPr>
    <p:cSldViewPr snapToGrid="0">
      <p:cViewPr varScale="1">
        <p:scale>
          <a:sx n="62" d="100"/>
          <a:sy n="62" d="100"/>
        </p:scale>
        <p:origin x="5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4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4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0AC8B1F6-B586-43A5-911E-CA33707CD4B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771428" cy="4657143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accent1"/>
          </a:solidFill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3124-2BB6-4D63-8D23-BBB6A6BE8E8D}" type="datetimeFigureOut">
              <a:rPr lang="en-ZA" smtClean="0"/>
              <a:t>2021/07/06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281B6-7324-485C-BC00-829432F0BE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976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281B6-7324-485C-BC00-829432F0BEC0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491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281B6-7324-485C-BC00-829432F0BEC0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45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281B6-7324-485C-BC00-829432F0BEC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29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281B6-7324-485C-BC00-829432F0BEC0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1860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281B6-7324-485C-BC00-829432F0BEC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76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281B6-7324-485C-BC00-829432F0BEC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018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281B6-7324-485C-BC00-829432F0BEC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38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281B6-7324-485C-BC00-829432F0BEC0}" type="slidenum">
              <a:rPr lang="en-ZA" smtClean="0"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640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A9A43D-4878-A145-8AD5-7194DC009C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1" y="517873"/>
            <a:ext cx="4422684" cy="35196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022DEC-8E58-1E43-B887-EE54E197C0AF}"/>
              </a:ext>
            </a:extLst>
          </p:cNvPr>
          <p:cNvSpPr/>
          <p:nvPr userDrawn="1"/>
        </p:nvSpPr>
        <p:spPr>
          <a:xfrm>
            <a:off x="11666892" y="6284640"/>
            <a:ext cx="525108" cy="283669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183A2-D951-7A4B-8A6D-CEFC8D4F7B74}"/>
              </a:ext>
            </a:extLst>
          </p:cNvPr>
          <p:cNvSpPr txBox="1"/>
          <p:nvPr userDrawn="1"/>
        </p:nvSpPr>
        <p:spPr>
          <a:xfrm>
            <a:off x="11666892" y="6303363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0D8AA79-A4E8-4915-8E27-AA6A4D2853ED}" type="slidenum">
              <a:rPr lang="en-ID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ID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C1901C-EEB5-8F42-B727-A7870B5FF4F9}"/>
              </a:ext>
            </a:extLst>
          </p:cNvPr>
          <p:cNvSpPr/>
          <p:nvPr userDrawn="1"/>
        </p:nvSpPr>
        <p:spPr>
          <a:xfrm>
            <a:off x="446534" y="180435"/>
            <a:ext cx="3703320" cy="94997"/>
          </a:xfrm>
          <a:prstGeom prst="rect">
            <a:avLst/>
          </a:prstGeom>
          <a:solidFill>
            <a:srgbClr val="004A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0DF2C-6C96-7345-ACE2-6A27E7D5FB5F}"/>
              </a:ext>
            </a:extLst>
          </p:cNvPr>
          <p:cNvSpPr/>
          <p:nvPr userDrawn="1"/>
        </p:nvSpPr>
        <p:spPr>
          <a:xfrm>
            <a:off x="8042147" y="176878"/>
            <a:ext cx="3703320" cy="98554"/>
          </a:xfrm>
          <a:prstGeom prst="rect">
            <a:avLst/>
          </a:prstGeom>
          <a:solidFill>
            <a:srgbClr val="D98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5C58BF-9BBB-6240-9DD9-F4686FB3CAAD}"/>
              </a:ext>
            </a:extLst>
          </p:cNvPr>
          <p:cNvSpPr/>
          <p:nvPr userDrawn="1"/>
        </p:nvSpPr>
        <p:spPr>
          <a:xfrm>
            <a:off x="4241830" y="180435"/>
            <a:ext cx="3703320" cy="91440"/>
          </a:xfrm>
          <a:prstGeom prst="rect">
            <a:avLst/>
          </a:prstGeom>
          <a:solidFill>
            <a:srgbClr val="4F90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2B6F8E-112A-F241-B775-04C13E2E77A7}"/>
              </a:ext>
            </a:extLst>
          </p:cNvPr>
          <p:cNvCxnSpPr>
            <a:cxnSpLocks/>
          </p:cNvCxnSpPr>
          <p:nvPr userDrawn="1"/>
        </p:nvCxnSpPr>
        <p:spPr>
          <a:xfrm>
            <a:off x="0" y="6065290"/>
            <a:ext cx="11538703" cy="0"/>
          </a:xfrm>
          <a:prstGeom prst="line">
            <a:avLst/>
          </a:prstGeom>
          <a:ln w="25400">
            <a:solidFill>
              <a:srgbClr val="004A9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EA90742-3DB3-374F-9D46-301869AD53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2550" y="4722675"/>
            <a:ext cx="2992614" cy="853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8E8260-CFF4-3A45-93C7-EA79C7AF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361" y="1639272"/>
            <a:ext cx="5580992" cy="1650125"/>
          </a:xfrm>
        </p:spPr>
        <p:txBody>
          <a:bodyPr/>
          <a:lstStyle>
            <a:lvl1pPr algn="ctr">
              <a:defRPr>
                <a:solidFill>
                  <a:srgbClr val="004A9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136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5AFBAFB-BCCE-479B-B8DB-88B3A04873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774699"/>
            <a:ext cx="12191999" cy="5308602"/>
          </a:xfrm>
          <a:custGeom>
            <a:avLst/>
            <a:gdLst>
              <a:gd name="connsiteX0" fmla="*/ 0 w 12191999"/>
              <a:gd name="connsiteY0" fmla="*/ 0 h 5308602"/>
              <a:gd name="connsiteX1" fmla="*/ 12191999 w 12191999"/>
              <a:gd name="connsiteY1" fmla="*/ 0 h 5308602"/>
              <a:gd name="connsiteX2" fmla="*/ 12191999 w 12191999"/>
              <a:gd name="connsiteY2" fmla="*/ 5308602 h 5308602"/>
              <a:gd name="connsiteX3" fmla="*/ 0 w 12191999"/>
              <a:gd name="connsiteY3" fmla="*/ 5308602 h 53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5308602">
                <a:moveTo>
                  <a:pt x="0" y="0"/>
                </a:moveTo>
                <a:lnTo>
                  <a:pt x="12191999" y="0"/>
                </a:lnTo>
                <a:lnTo>
                  <a:pt x="12191999" y="5308602"/>
                </a:lnTo>
                <a:lnTo>
                  <a:pt x="0" y="5308602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666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76C2920-10F6-4C79-9F14-18CFF4693E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219200"/>
            <a:ext cx="4752975" cy="4419600"/>
          </a:xfrm>
          <a:custGeom>
            <a:avLst/>
            <a:gdLst>
              <a:gd name="connsiteX0" fmla="*/ 0 w 4752975"/>
              <a:gd name="connsiteY0" fmla="*/ 0 h 4419600"/>
              <a:gd name="connsiteX1" fmla="*/ 4752975 w 4752975"/>
              <a:gd name="connsiteY1" fmla="*/ 0 h 4419600"/>
              <a:gd name="connsiteX2" fmla="*/ 4752975 w 4752975"/>
              <a:gd name="connsiteY2" fmla="*/ 4419600 h 4419600"/>
              <a:gd name="connsiteX3" fmla="*/ 0 w 4752975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4419600">
                <a:moveTo>
                  <a:pt x="0" y="0"/>
                </a:moveTo>
                <a:lnTo>
                  <a:pt x="4752975" y="0"/>
                </a:lnTo>
                <a:lnTo>
                  <a:pt x="4752975" y="4419600"/>
                </a:lnTo>
                <a:lnTo>
                  <a:pt x="0" y="44196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724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69967-64CE-400A-9E34-DCBC625211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43025" y="1219200"/>
            <a:ext cx="4752975" cy="4419600"/>
          </a:xfrm>
          <a:custGeom>
            <a:avLst/>
            <a:gdLst>
              <a:gd name="connsiteX0" fmla="*/ 0 w 4752975"/>
              <a:gd name="connsiteY0" fmla="*/ 0 h 4419600"/>
              <a:gd name="connsiteX1" fmla="*/ 4752975 w 4752975"/>
              <a:gd name="connsiteY1" fmla="*/ 0 h 4419600"/>
              <a:gd name="connsiteX2" fmla="*/ 4752975 w 4752975"/>
              <a:gd name="connsiteY2" fmla="*/ 4419600 h 4419600"/>
              <a:gd name="connsiteX3" fmla="*/ 0 w 4752975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975" h="4419600">
                <a:moveTo>
                  <a:pt x="0" y="0"/>
                </a:moveTo>
                <a:lnTo>
                  <a:pt x="4752975" y="0"/>
                </a:lnTo>
                <a:lnTo>
                  <a:pt x="4752975" y="4419600"/>
                </a:lnTo>
                <a:lnTo>
                  <a:pt x="0" y="44196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558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0CB249-77C2-431A-9A1B-595F6FC1E8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52600" y="704851"/>
            <a:ext cx="10439400" cy="5448300"/>
          </a:xfrm>
          <a:custGeom>
            <a:avLst/>
            <a:gdLst>
              <a:gd name="connsiteX0" fmla="*/ 0 w 10439400"/>
              <a:gd name="connsiteY0" fmla="*/ 0 h 5448300"/>
              <a:gd name="connsiteX1" fmla="*/ 10439400 w 10439400"/>
              <a:gd name="connsiteY1" fmla="*/ 0 h 5448300"/>
              <a:gd name="connsiteX2" fmla="*/ 10439400 w 10439400"/>
              <a:gd name="connsiteY2" fmla="*/ 5448300 h 5448300"/>
              <a:gd name="connsiteX3" fmla="*/ 0 w 10439400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9400" h="5448300">
                <a:moveTo>
                  <a:pt x="0" y="0"/>
                </a:moveTo>
                <a:lnTo>
                  <a:pt x="10439400" y="0"/>
                </a:lnTo>
                <a:lnTo>
                  <a:pt x="10439400" y="5448300"/>
                </a:lnTo>
                <a:lnTo>
                  <a:pt x="0" y="54483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348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0CB249-77C2-431A-9A1B-595F6FC1E8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704851"/>
            <a:ext cx="10439400" cy="5448300"/>
          </a:xfrm>
          <a:custGeom>
            <a:avLst/>
            <a:gdLst>
              <a:gd name="connsiteX0" fmla="*/ 0 w 10439400"/>
              <a:gd name="connsiteY0" fmla="*/ 0 h 5448300"/>
              <a:gd name="connsiteX1" fmla="*/ 10439400 w 10439400"/>
              <a:gd name="connsiteY1" fmla="*/ 0 h 5448300"/>
              <a:gd name="connsiteX2" fmla="*/ 10439400 w 10439400"/>
              <a:gd name="connsiteY2" fmla="*/ 5448300 h 5448300"/>
              <a:gd name="connsiteX3" fmla="*/ 0 w 10439400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9400" h="5448300">
                <a:moveTo>
                  <a:pt x="0" y="0"/>
                </a:moveTo>
                <a:lnTo>
                  <a:pt x="10439400" y="0"/>
                </a:lnTo>
                <a:lnTo>
                  <a:pt x="10439400" y="5448300"/>
                </a:lnTo>
                <a:lnTo>
                  <a:pt x="0" y="54483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6615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29D3D7-A786-4A0D-AC1F-66F43F67D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41725" y="1878013"/>
            <a:ext cx="1779588" cy="2527300"/>
          </a:xfrm>
          <a:custGeom>
            <a:avLst/>
            <a:gdLst>
              <a:gd name="connsiteX0" fmla="*/ 0 w 1436688"/>
              <a:gd name="connsiteY0" fmla="*/ 0 h 2178050"/>
              <a:gd name="connsiteX1" fmla="*/ 1436688 w 1436688"/>
              <a:gd name="connsiteY1" fmla="*/ 0 h 2178050"/>
              <a:gd name="connsiteX2" fmla="*/ 1436688 w 1436688"/>
              <a:gd name="connsiteY2" fmla="*/ 2178050 h 2178050"/>
              <a:gd name="connsiteX3" fmla="*/ 0 w 1436688"/>
              <a:gd name="connsiteY3" fmla="*/ 2178050 h 2178050"/>
              <a:gd name="connsiteX4" fmla="*/ 0 w 1436688"/>
              <a:gd name="connsiteY4" fmla="*/ 0 h 2178050"/>
              <a:gd name="connsiteX0" fmla="*/ 0 w 1646238"/>
              <a:gd name="connsiteY0" fmla="*/ 0 h 2241550"/>
              <a:gd name="connsiteX1" fmla="*/ 1646238 w 1646238"/>
              <a:gd name="connsiteY1" fmla="*/ 63500 h 2241550"/>
              <a:gd name="connsiteX2" fmla="*/ 1646238 w 1646238"/>
              <a:gd name="connsiteY2" fmla="*/ 2241550 h 2241550"/>
              <a:gd name="connsiteX3" fmla="*/ 209550 w 1646238"/>
              <a:gd name="connsiteY3" fmla="*/ 2241550 h 2241550"/>
              <a:gd name="connsiteX4" fmla="*/ 0 w 1646238"/>
              <a:gd name="connsiteY4" fmla="*/ 0 h 2241550"/>
              <a:gd name="connsiteX0" fmla="*/ 0 w 1646238"/>
              <a:gd name="connsiteY0" fmla="*/ 0 h 2495550"/>
              <a:gd name="connsiteX1" fmla="*/ 1646238 w 1646238"/>
              <a:gd name="connsiteY1" fmla="*/ 63500 h 2495550"/>
              <a:gd name="connsiteX2" fmla="*/ 1646238 w 1646238"/>
              <a:gd name="connsiteY2" fmla="*/ 2241550 h 2495550"/>
              <a:gd name="connsiteX3" fmla="*/ 387350 w 1646238"/>
              <a:gd name="connsiteY3" fmla="*/ 2495550 h 2495550"/>
              <a:gd name="connsiteX4" fmla="*/ 0 w 1646238"/>
              <a:gd name="connsiteY4" fmla="*/ 0 h 2495550"/>
              <a:gd name="connsiteX0" fmla="*/ 0 w 1779588"/>
              <a:gd name="connsiteY0" fmla="*/ 0 h 2495550"/>
              <a:gd name="connsiteX1" fmla="*/ 1646238 w 1779588"/>
              <a:gd name="connsiteY1" fmla="*/ 63500 h 2495550"/>
              <a:gd name="connsiteX2" fmla="*/ 1779588 w 1779588"/>
              <a:gd name="connsiteY2" fmla="*/ 2324100 h 2495550"/>
              <a:gd name="connsiteX3" fmla="*/ 387350 w 1779588"/>
              <a:gd name="connsiteY3" fmla="*/ 2495550 h 2495550"/>
              <a:gd name="connsiteX4" fmla="*/ 0 w 1779588"/>
              <a:gd name="connsiteY4" fmla="*/ 0 h 2495550"/>
              <a:gd name="connsiteX0" fmla="*/ 0 w 1779588"/>
              <a:gd name="connsiteY0" fmla="*/ 31750 h 2527300"/>
              <a:gd name="connsiteX1" fmla="*/ 1398588 w 1779588"/>
              <a:gd name="connsiteY1" fmla="*/ 0 h 2527300"/>
              <a:gd name="connsiteX2" fmla="*/ 1779588 w 1779588"/>
              <a:gd name="connsiteY2" fmla="*/ 2355850 h 2527300"/>
              <a:gd name="connsiteX3" fmla="*/ 387350 w 1779588"/>
              <a:gd name="connsiteY3" fmla="*/ 2527300 h 2527300"/>
              <a:gd name="connsiteX4" fmla="*/ 0 w 1779588"/>
              <a:gd name="connsiteY4" fmla="*/ 31750 h 25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588" h="2527300">
                <a:moveTo>
                  <a:pt x="0" y="31750"/>
                </a:moveTo>
                <a:lnTo>
                  <a:pt x="1398588" y="0"/>
                </a:lnTo>
                <a:lnTo>
                  <a:pt x="1779588" y="2355850"/>
                </a:lnTo>
                <a:lnTo>
                  <a:pt x="387350" y="2527300"/>
                </a:lnTo>
                <a:lnTo>
                  <a:pt x="0" y="3175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78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E40C8B2-A8F7-4B9C-9B21-8DF273E2B2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60456" y="1659988"/>
            <a:ext cx="5162842" cy="3263704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5258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6B328C0-3B33-BC4E-9BE0-94B415F22D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446534" y="525502"/>
            <a:ext cx="4308003" cy="41229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022DEC-8E58-1E43-B887-EE54E197C0AF}"/>
              </a:ext>
            </a:extLst>
          </p:cNvPr>
          <p:cNvSpPr/>
          <p:nvPr userDrawn="1"/>
        </p:nvSpPr>
        <p:spPr>
          <a:xfrm>
            <a:off x="11666892" y="6284640"/>
            <a:ext cx="525108" cy="283669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183A2-D951-7A4B-8A6D-CEFC8D4F7B74}"/>
              </a:ext>
            </a:extLst>
          </p:cNvPr>
          <p:cNvSpPr txBox="1"/>
          <p:nvPr userDrawn="1"/>
        </p:nvSpPr>
        <p:spPr>
          <a:xfrm>
            <a:off x="11666892" y="6303363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0D8AA79-A4E8-4915-8E27-AA6A4D2853ED}" type="slidenum">
              <a:rPr lang="en-ID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ID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C1901C-EEB5-8F42-B727-A7870B5FF4F9}"/>
              </a:ext>
            </a:extLst>
          </p:cNvPr>
          <p:cNvSpPr/>
          <p:nvPr userDrawn="1"/>
        </p:nvSpPr>
        <p:spPr>
          <a:xfrm>
            <a:off x="446534" y="180435"/>
            <a:ext cx="3703320" cy="94997"/>
          </a:xfrm>
          <a:prstGeom prst="rect">
            <a:avLst/>
          </a:prstGeom>
          <a:solidFill>
            <a:srgbClr val="004A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0DF2C-6C96-7345-ACE2-6A27E7D5FB5F}"/>
              </a:ext>
            </a:extLst>
          </p:cNvPr>
          <p:cNvSpPr/>
          <p:nvPr userDrawn="1"/>
        </p:nvSpPr>
        <p:spPr>
          <a:xfrm>
            <a:off x="8042147" y="176878"/>
            <a:ext cx="3703320" cy="98554"/>
          </a:xfrm>
          <a:prstGeom prst="rect">
            <a:avLst/>
          </a:prstGeom>
          <a:solidFill>
            <a:srgbClr val="D98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5C58BF-9BBB-6240-9DD9-F4686FB3CAAD}"/>
              </a:ext>
            </a:extLst>
          </p:cNvPr>
          <p:cNvSpPr/>
          <p:nvPr userDrawn="1"/>
        </p:nvSpPr>
        <p:spPr>
          <a:xfrm>
            <a:off x="4241830" y="180435"/>
            <a:ext cx="3703320" cy="91440"/>
          </a:xfrm>
          <a:prstGeom prst="rect">
            <a:avLst/>
          </a:prstGeom>
          <a:solidFill>
            <a:srgbClr val="4F90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2B6F8E-112A-F241-B775-04C13E2E77A7}"/>
              </a:ext>
            </a:extLst>
          </p:cNvPr>
          <p:cNvCxnSpPr>
            <a:cxnSpLocks/>
          </p:cNvCxnSpPr>
          <p:nvPr userDrawn="1"/>
        </p:nvCxnSpPr>
        <p:spPr>
          <a:xfrm>
            <a:off x="0" y="6065290"/>
            <a:ext cx="11538703" cy="0"/>
          </a:xfrm>
          <a:prstGeom prst="line">
            <a:avLst/>
          </a:prstGeom>
          <a:ln w="25400">
            <a:solidFill>
              <a:srgbClr val="004A9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EA90742-3DB3-374F-9D46-301869AD53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2603" y="4163399"/>
            <a:ext cx="3709680" cy="1057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8E8260-CFF4-3A45-93C7-EA79C7AF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947" y="1636736"/>
            <a:ext cx="5580992" cy="1650125"/>
          </a:xfrm>
        </p:spPr>
        <p:txBody>
          <a:bodyPr/>
          <a:lstStyle>
            <a:lvl1pPr algn="ctr">
              <a:defRPr>
                <a:solidFill>
                  <a:srgbClr val="004A9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034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6C7F4F-BFFD-4544-8456-F1C2DDE5E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0224A8-4AAA-2E4E-B2CC-DD71CACD71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0075"/>
            <a:ext cx="10607675" cy="4278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022DEC-8E58-1E43-B887-EE54E197C0AF}"/>
              </a:ext>
            </a:extLst>
          </p:cNvPr>
          <p:cNvSpPr/>
          <p:nvPr userDrawn="1"/>
        </p:nvSpPr>
        <p:spPr>
          <a:xfrm>
            <a:off x="11666892" y="6284640"/>
            <a:ext cx="525108" cy="283669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183A2-D951-7A4B-8A6D-CEFC8D4F7B74}"/>
              </a:ext>
            </a:extLst>
          </p:cNvPr>
          <p:cNvSpPr txBox="1"/>
          <p:nvPr userDrawn="1"/>
        </p:nvSpPr>
        <p:spPr>
          <a:xfrm>
            <a:off x="11666892" y="6303363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0D8AA79-A4E8-4915-8E27-AA6A4D2853ED}" type="slidenum">
              <a:rPr lang="en-ID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ID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7B6FB1-79B9-8D46-9437-23502B7E1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193" y="6176963"/>
            <a:ext cx="2128322" cy="606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C1901C-EEB5-8F42-B727-A7870B5FF4F9}"/>
              </a:ext>
            </a:extLst>
          </p:cNvPr>
          <p:cNvSpPr/>
          <p:nvPr userDrawn="1"/>
        </p:nvSpPr>
        <p:spPr>
          <a:xfrm>
            <a:off x="446534" y="180435"/>
            <a:ext cx="3703320" cy="94997"/>
          </a:xfrm>
          <a:prstGeom prst="rect">
            <a:avLst/>
          </a:prstGeom>
          <a:solidFill>
            <a:srgbClr val="004A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0DF2C-6C96-7345-ACE2-6A27E7D5FB5F}"/>
              </a:ext>
            </a:extLst>
          </p:cNvPr>
          <p:cNvSpPr/>
          <p:nvPr userDrawn="1"/>
        </p:nvSpPr>
        <p:spPr>
          <a:xfrm>
            <a:off x="8042147" y="176878"/>
            <a:ext cx="3703320" cy="98554"/>
          </a:xfrm>
          <a:prstGeom prst="rect">
            <a:avLst/>
          </a:prstGeom>
          <a:solidFill>
            <a:srgbClr val="D98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5C58BF-9BBB-6240-9DD9-F4686FB3CAAD}"/>
              </a:ext>
            </a:extLst>
          </p:cNvPr>
          <p:cNvSpPr/>
          <p:nvPr userDrawn="1"/>
        </p:nvSpPr>
        <p:spPr>
          <a:xfrm>
            <a:off x="4241830" y="180435"/>
            <a:ext cx="3703320" cy="91440"/>
          </a:xfrm>
          <a:prstGeom prst="rect">
            <a:avLst/>
          </a:prstGeom>
          <a:solidFill>
            <a:srgbClr val="4F90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553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F2A3164-2025-EF48-8A65-61A7919D43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0076" y="346842"/>
            <a:ext cx="10991850" cy="5602014"/>
          </a:xfrm>
          <a:custGeom>
            <a:avLst/>
            <a:gdLst>
              <a:gd name="connsiteX0" fmla="*/ 0 w 10991850"/>
              <a:gd name="connsiteY0" fmla="*/ 0 h 4105275"/>
              <a:gd name="connsiteX1" fmla="*/ 10991850 w 10991850"/>
              <a:gd name="connsiteY1" fmla="*/ 0 h 4105275"/>
              <a:gd name="connsiteX2" fmla="*/ 10991850 w 10991850"/>
              <a:gd name="connsiteY2" fmla="*/ 4105275 h 4105275"/>
              <a:gd name="connsiteX3" fmla="*/ 0 w 10991850"/>
              <a:gd name="connsiteY3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1850" h="4105275">
                <a:moveTo>
                  <a:pt x="0" y="0"/>
                </a:moveTo>
                <a:lnTo>
                  <a:pt x="10991850" y="0"/>
                </a:lnTo>
                <a:lnTo>
                  <a:pt x="10991850" y="4105275"/>
                </a:lnTo>
                <a:lnTo>
                  <a:pt x="0" y="4105275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661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F2FF4A-3D27-4E65-9FB5-981E9D2A98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0076" y="561976"/>
            <a:ext cx="10991850" cy="4105275"/>
          </a:xfrm>
          <a:custGeom>
            <a:avLst/>
            <a:gdLst>
              <a:gd name="connsiteX0" fmla="*/ 0 w 10991850"/>
              <a:gd name="connsiteY0" fmla="*/ 0 h 4105275"/>
              <a:gd name="connsiteX1" fmla="*/ 10991850 w 10991850"/>
              <a:gd name="connsiteY1" fmla="*/ 0 h 4105275"/>
              <a:gd name="connsiteX2" fmla="*/ 10991850 w 10991850"/>
              <a:gd name="connsiteY2" fmla="*/ 4105275 h 4105275"/>
              <a:gd name="connsiteX3" fmla="*/ 0 w 10991850"/>
              <a:gd name="connsiteY3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1850" h="4105275">
                <a:moveTo>
                  <a:pt x="0" y="0"/>
                </a:moveTo>
                <a:lnTo>
                  <a:pt x="10991850" y="0"/>
                </a:lnTo>
                <a:lnTo>
                  <a:pt x="10991850" y="4105275"/>
                </a:lnTo>
                <a:lnTo>
                  <a:pt x="0" y="4105275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300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CF31A1-4E78-4F57-95B7-D6FE878A10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6050" y="-1"/>
            <a:ext cx="4857750" cy="5553076"/>
          </a:xfrm>
          <a:custGeom>
            <a:avLst/>
            <a:gdLst>
              <a:gd name="connsiteX0" fmla="*/ 0 w 4857750"/>
              <a:gd name="connsiteY0" fmla="*/ 0 h 5553076"/>
              <a:gd name="connsiteX1" fmla="*/ 4857750 w 4857750"/>
              <a:gd name="connsiteY1" fmla="*/ 0 h 5553076"/>
              <a:gd name="connsiteX2" fmla="*/ 4857750 w 4857750"/>
              <a:gd name="connsiteY2" fmla="*/ 5553076 h 5553076"/>
              <a:gd name="connsiteX3" fmla="*/ 0 w 4857750"/>
              <a:gd name="connsiteY3" fmla="*/ 5553076 h 555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750" h="5553076">
                <a:moveTo>
                  <a:pt x="0" y="0"/>
                </a:moveTo>
                <a:lnTo>
                  <a:pt x="4857750" y="0"/>
                </a:lnTo>
                <a:lnTo>
                  <a:pt x="4857750" y="5553076"/>
                </a:lnTo>
                <a:lnTo>
                  <a:pt x="0" y="555307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601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C158D-6D67-4D5C-B64B-03869109C5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1" y="-1"/>
            <a:ext cx="4857750" cy="5553076"/>
          </a:xfrm>
          <a:custGeom>
            <a:avLst/>
            <a:gdLst>
              <a:gd name="connsiteX0" fmla="*/ 0 w 4857750"/>
              <a:gd name="connsiteY0" fmla="*/ 0 h 5553076"/>
              <a:gd name="connsiteX1" fmla="*/ 4857750 w 4857750"/>
              <a:gd name="connsiteY1" fmla="*/ 0 h 5553076"/>
              <a:gd name="connsiteX2" fmla="*/ 4857750 w 4857750"/>
              <a:gd name="connsiteY2" fmla="*/ 5553076 h 5553076"/>
              <a:gd name="connsiteX3" fmla="*/ 0 w 4857750"/>
              <a:gd name="connsiteY3" fmla="*/ 5553076 h 555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750" h="5553076">
                <a:moveTo>
                  <a:pt x="0" y="0"/>
                </a:moveTo>
                <a:lnTo>
                  <a:pt x="4857750" y="0"/>
                </a:lnTo>
                <a:lnTo>
                  <a:pt x="4857750" y="5553076"/>
                </a:lnTo>
                <a:lnTo>
                  <a:pt x="0" y="555307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303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73836E-A040-476F-AA1F-2505EF6BF0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14851" y="1247775"/>
            <a:ext cx="7677150" cy="4362450"/>
          </a:xfrm>
          <a:custGeom>
            <a:avLst/>
            <a:gdLst>
              <a:gd name="connsiteX0" fmla="*/ 0 w 7677150"/>
              <a:gd name="connsiteY0" fmla="*/ 0 h 4362450"/>
              <a:gd name="connsiteX1" fmla="*/ 7677150 w 7677150"/>
              <a:gd name="connsiteY1" fmla="*/ 0 h 4362450"/>
              <a:gd name="connsiteX2" fmla="*/ 7677150 w 7677150"/>
              <a:gd name="connsiteY2" fmla="*/ 4362450 h 4362450"/>
              <a:gd name="connsiteX3" fmla="*/ 0 w 767715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7150" h="4362450">
                <a:moveTo>
                  <a:pt x="0" y="0"/>
                </a:moveTo>
                <a:lnTo>
                  <a:pt x="7677150" y="0"/>
                </a:lnTo>
                <a:lnTo>
                  <a:pt x="7677150" y="4362450"/>
                </a:lnTo>
                <a:lnTo>
                  <a:pt x="0" y="436245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321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73836E-A040-476F-AA1F-2505EF6BF0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247775"/>
            <a:ext cx="7677150" cy="4362450"/>
          </a:xfrm>
          <a:custGeom>
            <a:avLst/>
            <a:gdLst>
              <a:gd name="connsiteX0" fmla="*/ 0 w 7677150"/>
              <a:gd name="connsiteY0" fmla="*/ 0 h 4362450"/>
              <a:gd name="connsiteX1" fmla="*/ 7677150 w 7677150"/>
              <a:gd name="connsiteY1" fmla="*/ 0 h 4362450"/>
              <a:gd name="connsiteX2" fmla="*/ 7677150 w 7677150"/>
              <a:gd name="connsiteY2" fmla="*/ 4362450 h 4362450"/>
              <a:gd name="connsiteX3" fmla="*/ 0 w 767715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7150" h="4362450">
                <a:moveTo>
                  <a:pt x="0" y="0"/>
                </a:moveTo>
                <a:lnTo>
                  <a:pt x="7677150" y="0"/>
                </a:lnTo>
                <a:lnTo>
                  <a:pt x="7677150" y="4362450"/>
                </a:lnTo>
                <a:lnTo>
                  <a:pt x="0" y="436245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786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8F1AF9-463E-4C04-9139-38E12547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392C0-E1F9-4EA6-A381-37A27F7D1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F8E036-A283-48F9-8456-2FFD4C168234}"/>
              </a:ext>
            </a:extLst>
          </p:cNvPr>
          <p:cNvSpPr/>
          <p:nvPr userDrawn="1"/>
        </p:nvSpPr>
        <p:spPr>
          <a:xfrm>
            <a:off x="11666892" y="6284640"/>
            <a:ext cx="525108" cy="283669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C90F1-ECA1-4F35-A48F-D9B2E499B519}"/>
              </a:ext>
            </a:extLst>
          </p:cNvPr>
          <p:cNvSpPr txBox="1"/>
          <p:nvPr userDrawn="1"/>
        </p:nvSpPr>
        <p:spPr>
          <a:xfrm>
            <a:off x="11666892" y="6303363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0D8AA79-A4E8-4915-8E27-AA6A4D2853ED}" type="slidenum">
              <a:rPr lang="en-ID" sz="10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ID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63A359-D0BB-F54F-AEBF-2B33D677FB8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23193" y="6176963"/>
            <a:ext cx="2128322" cy="60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5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+mj-lt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youngacademy.net/wp-content/uploads/2015/06/GYA_GloSYS-report_webversion.pd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c.org.za/blue-directory/my-profi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wrc.org.za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wrc.org.za/submissions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wrc.org.za/submissions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c.org.z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://www.wrc.org.za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wrc.org.za/submissions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DE3898-1AF9-EA4A-9295-3A7C0FBF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1" y="1476375"/>
            <a:ext cx="6924674" cy="21526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RESEARCH &amp; DEVELOPMENT AT THE WRC:  THE CALL FOR PROPOSALS </a:t>
            </a:r>
          </a:p>
        </p:txBody>
      </p:sp>
    </p:spTree>
    <p:extLst>
      <p:ext uri="{BB962C8B-B14F-4D97-AF65-F5344CB8AC3E}">
        <p14:creationId xmlns:p14="http://schemas.microsoft.com/office/powerpoint/2010/main" val="132033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0C5522-08C9-AA4D-80A5-1AF2F7C3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WRC CALL 2021/2022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E7740-0BB7-B54A-B8F6-7D612C3884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374" y="1566068"/>
            <a:ext cx="3590925" cy="427831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OPEN CALL</a:t>
            </a:r>
          </a:p>
          <a:p>
            <a:r>
              <a:rPr lang="en-US" dirty="0"/>
              <a:t>Researchers propose a topic </a:t>
            </a:r>
          </a:p>
          <a:p>
            <a:endParaRPr lang="en-US" dirty="0"/>
          </a:p>
          <a:p>
            <a:r>
              <a:rPr lang="en-US" dirty="0"/>
              <a:t>Guidance provided on priority areas in different KSAs </a:t>
            </a:r>
          </a:p>
          <a:p>
            <a:endParaRPr lang="en-US" dirty="0"/>
          </a:p>
          <a:p>
            <a:r>
              <a:rPr lang="en-US" dirty="0"/>
              <a:t>Closed </a:t>
            </a:r>
            <a:r>
              <a:rPr lang="en-US" dirty="0" err="1"/>
              <a:t>programmes</a:t>
            </a:r>
            <a:r>
              <a:rPr lang="en-US" dirty="0"/>
              <a:t> – not accepting proposals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6E15F-693B-4050-A31C-72953164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981075"/>
            <a:ext cx="7467600" cy="5876925"/>
          </a:xfrm>
          <a:prstGeom prst="rect">
            <a:avLst/>
          </a:prstGeom>
          <a:solidFill>
            <a:srgbClr val="F4EDE3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1841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0C5522-08C9-AA4D-80A5-1AF2F7C3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WRC CALL 2021/2022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E7740-0BB7-B54A-B8F6-7D612C3884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1" y="1576447"/>
            <a:ext cx="3879448" cy="4376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DIRECTED CALL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/>
              <a:t>WRC publishes a Terms of Reference on the topic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Budget – Total budget and first year budgets stipulated.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1C0A2-D4EE-43BD-BA5B-5834F713D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647" y="1685926"/>
            <a:ext cx="7245752" cy="42671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1802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E634-540D-4826-98D1-DFA30DA9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5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EXAMPLE OF TERMS OF REFERENCE</a:t>
            </a:r>
            <a:endParaRPr lang="en-ZA" sz="36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7D551-6930-4F23-A30C-ECB538BE0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36" y="1101687"/>
            <a:ext cx="6120113" cy="49752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1EAEC9-58FE-46C0-9842-D00F1CC1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725" y="1101688"/>
            <a:ext cx="5481939" cy="49752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7913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B2AAC4-FF1C-7541-9326-D612B64B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710" y="1639272"/>
            <a:ext cx="7572054" cy="16501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TIPS FOR SUCESSFULLY WRITING WRC PROPOSALS</a:t>
            </a:r>
          </a:p>
        </p:txBody>
      </p:sp>
    </p:spTree>
    <p:extLst>
      <p:ext uri="{BB962C8B-B14F-4D97-AF65-F5344CB8AC3E}">
        <p14:creationId xmlns:p14="http://schemas.microsoft.com/office/powerpoint/2010/main" val="304374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FFB8BE8-CA4F-4B03-88C1-35FF5B86B170}"/>
              </a:ext>
            </a:extLst>
          </p:cNvPr>
          <p:cNvSpPr/>
          <p:nvPr/>
        </p:nvSpPr>
        <p:spPr>
          <a:xfrm>
            <a:off x="642384" y="2378543"/>
            <a:ext cx="3669586" cy="1697892"/>
          </a:xfrm>
          <a:prstGeom prst="rect">
            <a:avLst/>
          </a:prstGeom>
          <a:solidFill>
            <a:srgbClr val="4F9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1. </a:t>
            </a:r>
          </a:p>
          <a:p>
            <a:pPr algn="ctr"/>
            <a:r>
              <a:rPr lang="en-US" sz="2200" dirty="0"/>
              <a:t>CAREFULLY STUDY THE ANNUAL CALL DOCUMENT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EF1CA6C-776E-473F-824B-681C5DEBCB58}"/>
              </a:ext>
            </a:extLst>
          </p:cNvPr>
          <p:cNvSpPr/>
          <p:nvPr/>
        </p:nvSpPr>
        <p:spPr>
          <a:xfrm>
            <a:off x="4905602" y="610613"/>
            <a:ext cx="6543448" cy="5800461"/>
          </a:xfrm>
          <a:custGeom>
            <a:avLst/>
            <a:gdLst>
              <a:gd name="connsiteX0" fmla="*/ 0 w 5120014"/>
              <a:gd name="connsiteY0" fmla="*/ 0 h 1697888"/>
              <a:gd name="connsiteX1" fmla="*/ 5120014 w 5120014"/>
              <a:gd name="connsiteY1" fmla="*/ 0 h 1697888"/>
              <a:gd name="connsiteX2" fmla="*/ 5120014 w 5120014"/>
              <a:gd name="connsiteY2" fmla="*/ 30105 h 1697888"/>
              <a:gd name="connsiteX3" fmla="*/ 39738 w 5120014"/>
              <a:gd name="connsiteY3" fmla="*/ 30105 h 1697888"/>
              <a:gd name="connsiteX4" fmla="*/ 39738 w 5120014"/>
              <a:gd name="connsiteY4" fmla="*/ 1667784 h 1697888"/>
              <a:gd name="connsiteX5" fmla="*/ 5120014 w 5120014"/>
              <a:gd name="connsiteY5" fmla="*/ 1667784 h 1697888"/>
              <a:gd name="connsiteX6" fmla="*/ 5120014 w 5120014"/>
              <a:gd name="connsiteY6" fmla="*/ 1697888 h 1697888"/>
              <a:gd name="connsiteX7" fmla="*/ 0 w 5120014"/>
              <a:gd name="connsiteY7" fmla="*/ 1697888 h 169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0014" h="1697888">
                <a:moveTo>
                  <a:pt x="0" y="0"/>
                </a:moveTo>
                <a:lnTo>
                  <a:pt x="5120014" y="0"/>
                </a:lnTo>
                <a:lnTo>
                  <a:pt x="5120014" y="30105"/>
                </a:lnTo>
                <a:lnTo>
                  <a:pt x="39738" y="30105"/>
                </a:lnTo>
                <a:lnTo>
                  <a:pt x="39738" y="1667784"/>
                </a:lnTo>
                <a:lnTo>
                  <a:pt x="5120014" y="1667784"/>
                </a:lnTo>
                <a:lnTo>
                  <a:pt x="5120014" y="1697888"/>
                </a:lnTo>
                <a:lnTo>
                  <a:pt x="0" y="1697888"/>
                </a:lnTo>
                <a:close/>
              </a:path>
            </a:pathLst>
          </a:custGeom>
          <a:solidFill>
            <a:srgbClr val="D98F4F"/>
          </a:solidFill>
          <a:ln>
            <a:solidFill>
              <a:srgbClr val="D98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747AA-6D51-4B7D-850A-04AC5B651C8F}"/>
              </a:ext>
            </a:extLst>
          </p:cNvPr>
          <p:cNvSpPr txBox="1"/>
          <p:nvPr/>
        </p:nvSpPr>
        <p:spPr>
          <a:xfrm>
            <a:off x="5129326" y="738187"/>
            <a:ext cx="6096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Have an understanding of the water challenges &amp; priority areas for the current call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Strategic objectives of the WRC and investment plan for new projects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Formulate the research idea – NB: specific idea vs  interest in a general specific field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Multi-disciplinary/trans-disciplinary – consider the WRC Knowledge trees and lighthouses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Screen through the entire call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A successful proposer understands and meets the aims of the call </a:t>
            </a:r>
          </a:p>
        </p:txBody>
      </p:sp>
    </p:spTree>
    <p:extLst>
      <p:ext uri="{BB962C8B-B14F-4D97-AF65-F5344CB8AC3E}">
        <p14:creationId xmlns:p14="http://schemas.microsoft.com/office/powerpoint/2010/main" val="2292520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FFB8BE8-CA4F-4B03-88C1-35FF5B86B170}"/>
              </a:ext>
            </a:extLst>
          </p:cNvPr>
          <p:cNvSpPr/>
          <p:nvPr/>
        </p:nvSpPr>
        <p:spPr>
          <a:xfrm>
            <a:off x="642384" y="2378543"/>
            <a:ext cx="3669586" cy="1697892"/>
          </a:xfrm>
          <a:prstGeom prst="rect">
            <a:avLst/>
          </a:prstGeom>
          <a:solidFill>
            <a:srgbClr val="4F9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2. </a:t>
            </a:r>
          </a:p>
          <a:p>
            <a:pPr algn="ctr"/>
            <a:r>
              <a:rPr lang="en-US" sz="2200" dirty="0"/>
              <a:t>GIVE SOME THOUGHT TO THE EXPECTED IMPACTS OF THE RESEARCH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EF1CA6C-776E-473F-824B-681C5DEBCB58}"/>
              </a:ext>
            </a:extLst>
          </p:cNvPr>
          <p:cNvSpPr/>
          <p:nvPr/>
        </p:nvSpPr>
        <p:spPr>
          <a:xfrm>
            <a:off x="4905602" y="738187"/>
            <a:ext cx="6543448" cy="5434013"/>
          </a:xfrm>
          <a:custGeom>
            <a:avLst/>
            <a:gdLst>
              <a:gd name="connsiteX0" fmla="*/ 0 w 5120014"/>
              <a:gd name="connsiteY0" fmla="*/ 0 h 1697888"/>
              <a:gd name="connsiteX1" fmla="*/ 5120014 w 5120014"/>
              <a:gd name="connsiteY1" fmla="*/ 0 h 1697888"/>
              <a:gd name="connsiteX2" fmla="*/ 5120014 w 5120014"/>
              <a:gd name="connsiteY2" fmla="*/ 30105 h 1697888"/>
              <a:gd name="connsiteX3" fmla="*/ 39738 w 5120014"/>
              <a:gd name="connsiteY3" fmla="*/ 30105 h 1697888"/>
              <a:gd name="connsiteX4" fmla="*/ 39738 w 5120014"/>
              <a:gd name="connsiteY4" fmla="*/ 1667784 h 1697888"/>
              <a:gd name="connsiteX5" fmla="*/ 5120014 w 5120014"/>
              <a:gd name="connsiteY5" fmla="*/ 1667784 h 1697888"/>
              <a:gd name="connsiteX6" fmla="*/ 5120014 w 5120014"/>
              <a:gd name="connsiteY6" fmla="*/ 1697888 h 1697888"/>
              <a:gd name="connsiteX7" fmla="*/ 0 w 5120014"/>
              <a:gd name="connsiteY7" fmla="*/ 1697888 h 169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0014" h="1697888">
                <a:moveTo>
                  <a:pt x="0" y="0"/>
                </a:moveTo>
                <a:lnTo>
                  <a:pt x="5120014" y="0"/>
                </a:lnTo>
                <a:lnTo>
                  <a:pt x="5120014" y="30105"/>
                </a:lnTo>
                <a:lnTo>
                  <a:pt x="39738" y="30105"/>
                </a:lnTo>
                <a:lnTo>
                  <a:pt x="39738" y="1667784"/>
                </a:lnTo>
                <a:lnTo>
                  <a:pt x="5120014" y="1667784"/>
                </a:lnTo>
                <a:lnTo>
                  <a:pt x="5120014" y="1697888"/>
                </a:lnTo>
                <a:lnTo>
                  <a:pt x="0" y="1697888"/>
                </a:lnTo>
                <a:close/>
              </a:path>
            </a:pathLst>
          </a:custGeom>
          <a:solidFill>
            <a:srgbClr val="D98F4F"/>
          </a:solidFill>
          <a:ln>
            <a:solidFill>
              <a:srgbClr val="D98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747AA-6D51-4B7D-850A-04AC5B651C8F}"/>
              </a:ext>
            </a:extLst>
          </p:cNvPr>
          <p:cNvSpPr txBox="1"/>
          <p:nvPr/>
        </p:nvSpPr>
        <p:spPr>
          <a:xfrm>
            <a:off x="5129326" y="1377701"/>
            <a:ext cx="6096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Sub-headings provided by the WRC for the  proposer to clearly state the potential impacts of the project.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Impacts can be on a national, international level.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Impacts that can be achieved throughout the life cycle of the project.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Dissemination and communication strategies (who is interested in your results and how can they use them)</a:t>
            </a:r>
          </a:p>
        </p:txBody>
      </p:sp>
    </p:spTree>
    <p:extLst>
      <p:ext uri="{BB962C8B-B14F-4D97-AF65-F5344CB8AC3E}">
        <p14:creationId xmlns:p14="http://schemas.microsoft.com/office/powerpoint/2010/main" val="560422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FFB8BE8-CA4F-4B03-88C1-35FF5B86B170}"/>
              </a:ext>
            </a:extLst>
          </p:cNvPr>
          <p:cNvSpPr/>
          <p:nvPr/>
        </p:nvSpPr>
        <p:spPr>
          <a:xfrm>
            <a:off x="642384" y="2378543"/>
            <a:ext cx="3669586" cy="1697892"/>
          </a:xfrm>
          <a:prstGeom prst="rect">
            <a:avLst/>
          </a:prstGeom>
          <a:solidFill>
            <a:srgbClr val="4F9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3. </a:t>
            </a:r>
          </a:p>
          <a:p>
            <a:pPr algn="ctr"/>
            <a:r>
              <a:rPr lang="en-US" sz="2200" dirty="0"/>
              <a:t>ASSEMBLE AN APPROPRIATE   PROJECT TEAM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EF1CA6C-776E-473F-824B-681C5DEBCB58}"/>
              </a:ext>
            </a:extLst>
          </p:cNvPr>
          <p:cNvSpPr/>
          <p:nvPr/>
        </p:nvSpPr>
        <p:spPr>
          <a:xfrm>
            <a:off x="4905602" y="738187"/>
            <a:ext cx="6543448" cy="5434013"/>
          </a:xfrm>
          <a:custGeom>
            <a:avLst/>
            <a:gdLst>
              <a:gd name="connsiteX0" fmla="*/ 0 w 5120014"/>
              <a:gd name="connsiteY0" fmla="*/ 0 h 1697888"/>
              <a:gd name="connsiteX1" fmla="*/ 5120014 w 5120014"/>
              <a:gd name="connsiteY1" fmla="*/ 0 h 1697888"/>
              <a:gd name="connsiteX2" fmla="*/ 5120014 w 5120014"/>
              <a:gd name="connsiteY2" fmla="*/ 30105 h 1697888"/>
              <a:gd name="connsiteX3" fmla="*/ 39738 w 5120014"/>
              <a:gd name="connsiteY3" fmla="*/ 30105 h 1697888"/>
              <a:gd name="connsiteX4" fmla="*/ 39738 w 5120014"/>
              <a:gd name="connsiteY4" fmla="*/ 1667784 h 1697888"/>
              <a:gd name="connsiteX5" fmla="*/ 5120014 w 5120014"/>
              <a:gd name="connsiteY5" fmla="*/ 1667784 h 1697888"/>
              <a:gd name="connsiteX6" fmla="*/ 5120014 w 5120014"/>
              <a:gd name="connsiteY6" fmla="*/ 1697888 h 1697888"/>
              <a:gd name="connsiteX7" fmla="*/ 0 w 5120014"/>
              <a:gd name="connsiteY7" fmla="*/ 1697888 h 169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0014" h="1697888">
                <a:moveTo>
                  <a:pt x="0" y="0"/>
                </a:moveTo>
                <a:lnTo>
                  <a:pt x="5120014" y="0"/>
                </a:lnTo>
                <a:lnTo>
                  <a:pt x="5120014" y="30105"/>
                </a:lnTo>
                <a:lnTo>
                  <a:pt x="39738" y="30105"/>
                </a:lnTo>
                <a:lnTo>
                  <a:pt x="39738" y="1667784"/>
                </a:lnTo>
                <a:lnTo>
                  <a:pt x="5120014" y="1667784"/>
                </a:lnTo>
                <a:lnTo>
                  <a:pt x="5120014" y="1697888"/>
                </a:lnTo>
                <a:lnTo>
                  <a:pt x="0" y="1697888"/>
                </a:lnTo>
                <a:close/>
              </a:path>
            </a:pathLst>
          </a:custGeom>
          <a:solidFill>
            <a:srgbClr val="D98F4F"/>
          </a:solidFill>
          <a:ln>
            <a:solidFill>
              <a:srgbClr val="D98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747AA-6D51-4B7D-850A-04AC5B651C8F}"/>
              </a:ext>
            </a:extLst>
          </p:cNvPr>
          <p:cNvSpPr txBox="1"/>
          <p:nvPr/>
        </p:nvSpPr>
        <p:spPr>
          <a:xfrm>
            <a:off x="5129326" y="949167"/>
            <a:ext cx="6096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1" dirty="0"/>
              <a:t>Project leader vs proposer </a:t>
            </a:r>
            <a:r>
              <a:rPr lang="en-US" sz="2200" dirty="0"/>
              <a:t>– consider WRC strategic objectives e.g., transformation and redress, capacity building objectives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Appropriate project team – especially for  multi / trans-disciplinary research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Collaborations are encouraged – with other HEIs, small medium enterprises, end users, government representatives, etc.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Send a “cold” email (be wise when sharing novel ideas)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Capacity building – students as researchers</a:t>
            </a:r>
          </a:p>
        </p:txBody>
      </p:sp>
    </p:spTree>
    <p:extLst>
      <p:ext uri="{BB962C8B-B14F-4D97-AF65-F5344CB8AC3E}">
        <p14:creationId xmlns:p14="http://schemas.microsoft.com/office/powerpoint/2010/main" val="337492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FFB8BE8-CA4F-4B03-88C1-35FF5B86B170}"/>
              </a:ext>
            </a:extLst>
          </p:cNvPr>
          <p:cNvSpPr/>
          <p:nvPr/>
        </p:nvSpPr>
        <p:spPr>
          <a:xfrm>
            <a:off x="642384" y="2378543"/>
            <a:ext cx="3669586" cy="1697892"/>
          </a:xfrm>
          <a:prstGeom prst="rect">
            <a:avLst/>
          </a:prstGeom>
          <a:solidFill>
            <a:srgbClr val="4F9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4. </a:t>
            </a:r>
          </a:p>
          <a:p>
            <a:pPr algn="ctr"/>
            <a:r>
              <a:rPr lang="en-US" sz="2200" dirty="0"/>
              <a:t>WRITING THE RESEARCH PROPOSAL 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EF1CA6C-776E-473F-824B-681C5DEBCB58}"/>
              </a:ext>
            </a:extLst>
          </p:cNvPr>
          <p:cNvSpPr/>
          <p:nvPr/>
        </p:nvSpPr>
        <p:spPr>
          <a:xfrm>
            <a:off x="4905602" y="205483"/>
            <a:ext cx="6543448" cy="6411074"/>
          </a:xfrm>
          <a:custGeom>
            <a:avLst/>
            <a:gdLst>
              <a:gd name="connsiteX0" fmla="*/ 0 w 5120014"/>
              <a:gd name="connsiteY0" fmla="*/ 0 h 1697888"/>
              <a:gd name="connsiteX1" fmla="*/ 5120014 w 5120014"/>
              <a:gd name="connsiteY1" fmla="*/ 0 h 1697888"/>
              <a:gd name="connsiteX2" fmla="*/ 5120014 w 5120014"/>
              <a:gd name="connsiteY2" fmla="*/ 30105 h 1697888"/>
              <a:gd name="connsiteX3" fmla="*/ 39738 w 5120014"/>
              <a:gd name="connsiteY3" fmla="*/ 30105 h 1697888"/>
              <a:gd name="connsiteX4" fmla="*/ 39738 w 5120014"/>
              <a:gd name="connsiteY4" fmla="*/ 1667784 h 1697888"/>
              <a:gd name="connsiteX5" fmla="*/ 5120014 w 5120014"/>
              <a:gd name="connsiteY5" fmla="*/ 1667784 h 1697888"/>
              <a:gd name="connsiteX6" fmla="*/ 5120014 w 5120014"/>
              <a:gd name="connsiteY6" fmla="*/ 1697888 h 1697888"/>
              <a:gd name="connsiteX7" fmla="*/ 0 w 5120014"/>
              <a:gd name="connsiteY7" fmla="*/ 1697888 h 169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0014" h="1697888">
                <a:moveTo>
                  <a:pt x="0" y="0"/>
                </a:moveTo>
                <a:lnTo>
                  <a:pt x="5120014" y="0"/>
                </a:lnTo>
                <a:lnTo>
                  <a:pt x="5120014" y="30105"/>
                </a:lnTo>
                <a:lnTo>
                  <a:pt x="39738" y="30105"/>
                </a:lnTo>
                <a:lnTo>
                  <a:pt x="39738" y="1667784"/>
                </a:lnTo>
                <a:lnTo>
                  <a:pt x="5120014" y="1667784"/>
                </a:lnTo>
                <a:lnTo>
                  <a:pt x="5120014" y="1697888"/>
                </a:lnTo>
                <a:lnTo>
                  <a:pt x="0" y="1697888"/>
                </a:lnTo>
                <a:close/>
              </a:path>
            </a:pathLst>
          </a:custGeom>
          <a:solidFill>
            <a:srgbClr val="D98F4F"/>
          </a:solidFill>
          <a:ln>
            <a:solidFill>
              <a:srgbClr val="D98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747AA-6D51-4B7D-850A-04AC5B651C8F}"/>
              </a:ext>
            </a:extLst>
          </p:cNvPr>
          <p:cNvSpPr txBox="1"/>
          <p:nvPr/>
        </p:nvSpPr>
        <p:spPr>
          <a:xfrm>
            <a:off x="5057406" y="317865"/>
            <a:ext cx="649220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Motivation &amp; rationale - The research proposal needs to respond to a real challenge – multi/trans disciplinary in nature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Contextualization - Demonstrate an understanding of the water  challenges, what research has been done and clearly state research gap - access WRC knowledge hub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 SMART goals – the aims of the research need to be clearly stated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Method – clearly state how each of the goals will be achieved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Deliverables = aims divided into ‘work packages’ - deliverables must be in sync with aims and method section.</a:t>
            </a:r>
          </a:p>
        </p:txBody>
      </p:sp>
    </p:spTree>
    <p:extLst>
      <p:ext uri="{BB962C8B-B14F-4D97-AF65-F5344CB8AC3E}">
        <p14:creationId xmlns:p14="http://schemas.microsoft.com/office/powerpoint/2010/main" val="2816530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FFB8BE8-CA4F-4B03-88C1-35FF5B86B170}"/>
              </a:ext>
            </a:extLst>
          </p:cNvPr>
          <p:cNvSpPr/>
          <p:nvPr/>
        </p:nvSpPr>
        <p:spPr>
          <a:xfrm>
            <a:off x="642384" y="2378543"/>
            <a:ext cx="3669586" cy="1697892"/>
          </a:xfrm>
          <a:prstGeom prst="rect">
            <a:avLst/>
          </a:prstGeom>
          <a:solidFill>
            <a:srgbClr val="4F9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5. </a:t>
            </a:r>
          </a:p>
          <a:p>
            <a:pPr algn="ctr"/>
            <a:r>
              <a:rPr lang="en-US" sz="2200" dirty="0"/>
              <a:t>KEEP IN MIND BASIC WRITING PRINCIPLES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EF1CA6C-776E-473F-824B-681C5DEBCB58}"/>
              </a:ext>
            </a:extLst>
          </p:cNvPr>
          <p:cNvSpPr/>
          <p:nvPr/>
        </p:nvSpPr>
        <p:spPr>
          <a:xfrm>
            <a:off x="4905602" y="205483"/>
            <a:ext cx="6543448" cy="6195317"/>
          </a:xfrm>
          <a:custGeom>
            <a:avLst/>
            <a:gdLst>
              <a:gd name="connsiteX0" fmla="*/ 0 w 5120014"/>
              <a:gd name="connsiteY0" fmla="*/ 0 h 1697888"/>
              <a:gd name="connsiteX1" fmla="*/ 5120014 w 5120014"/>
              <a:gd name="connsiteY1" fmla="*/ 0 h 1697888"/>
              <a:gd name="connsiteX2" fmla="*/ 5120014 w 5120014"/>
              <a:gd name="connsiteY2" fmla="*/ 30105 h 1697888"/>
              <a:gd name="connsiteX3" fmla="*/ 39738 w 5120014"/>
              <a:gd name="connsiteY3" fmla="*/ 30105 h 1697888"/>
              <a:gd name="connsiteX4" fmla="*/ 39738 w 5120014"/>
              <a:gd name="connsiteY4" fmla="*/ 1667784 h 1697888"/>
              <a:gd name="connsiteX5" fmla="*/ 5120014 w 5120014"/>
              <a:gd name="connsiteY5" fmla="*/ 1667784 h 1697888"/>
              <a:gd name="connsiteX6" fmla="*/ 5120014 w 5120014"/>
              <a:gd name="connsiteY6" fmla="*/ 1697888 h 1697888"/>
              <a:gd name="connsiteX7" fmla="*/ 0 w 5120014"/>
              <a:gd name="connsiteY7" fmla="*/ 1697888 h 169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0014" h="1697888">
                <a:moveTo>
                  <a:pt x="0" y="0"/>
                </a:moveTo>
                <a:lnTo>
                  <a:pt x="5120014" y="0"/>
                </a:lnTo>
                <a:lnTo>
                  <a:pt x="5120014" y="30105"/>
                </a:lnTo>
                <a:lnTo>
                  <a:pt x="39738" y="30105"/>
                </a:lnTo>
                <a:lnTo>
                  <a:pt x="39738" y="1667784"/>
                </a:lnTo>
                <a:lnTo>
                  <a:pt x="5120014" y="1667784"/>
                </a:lnTo>
                <a:lnTo>
                  <a:pt x="5120014" y="1697888"/>
                </a:lnTo>
                <a:lnTo>
                  <a:pt x="0" y="1697888"/>
                </a:lnTo>
                <a:close/>
              </a:path>
            </a:pathLst>
          </a:custGeom>
          <a:solidFill>
            <a:srgbClr val="D98F4F"/>
          </a:solidFill>
          <a:ln>
            <a:solidFill>
              <a:srgbClr val="D98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747AA-6D51-4B7D-850A-04AC5B651C8F}"/>
              </a:ext>
            </a:extLst>
          </p:cNvPr>
          <p:cNvSpPr txBox="1"/>
          <p:nvPr/>
        </p:nvSpPr>
        <p:spPr>
          <a:xfrm>
            <a:off x="5057407" y="642166"/>
            <a:ext cx="649220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Write for a general audience BUT maintain technical relevance.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Find examples of successful proposals and also send completed proposals through an internal review process.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Do not resend a previously submitted proposal without effecting the necessary changes.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Use appropriate nomenclature, terminology, references and referencing style.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Research contribution – clearly state the new knowledge / innovative / novel aspects </a:t>
            </a:r>
          </a:p>
        </p:txBody>
      </p:sp>
    </p:spTree>
    <p:extLst>
      <p:ext uri="{BB962C8B-B14F-4D97-AF65-F5344CB8AC3E}">
        <p14:creationId xmlns:p14="http://schemas.microsoft.com/office/powerpoint/2010/main" val="3911080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FFB8BE8-CA4F-4B03-88C1-35FF5B86B170}"/>
              </a:ext>
            </a:extLst>
          </p:cNvPr>
          <p:cNvSpPr/>
          <p:nvPr/>
        </p:nvSpPr>
        <p:spPr>
          <a:xfrm>
            <a:off x="321710" y="2253452"/>
            <a:ext cx="3109859" cy="1697892"/>
          </a:xfrm>
          <a:prstGeom prst="rect">
            <a:avLst/>
          </a:prstGeom>
          <a:solidFill>
            <a:srgbClr val="4F9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6. </a:t>
            </a:r>
          </a:p>
          <a:p>
            <a:pPr algn="ctr"/>
            <a:r>
              <a:rPr lang="en-US" sz="2200" dirty="0"/>
              <a:t>BUDGET ACCURATELY BUT REALISTICALLY FOR PROPOSAL DELIVERABLES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EF1CA6C-776E-473F-824B-681C5DEBCB58}"/>
              </a:ext>
            </a:extLst>
          </p:cNvPr>
          <p:cNvSpPr/>
          <p:nvPr/>
        </p:nvSpPr>
        <p:spPr>
          <a:xfrm>
            <a:off x="3816635" y="125419"/>
            <a:ext cx="8375365" cy="4170514"/>
          </a:xfrm>
          <a:custGeom>
            <a:avLst/>
            <a:gdLst>
              <a:gd name="connsiteX0" fmla="*/ 0 w 5120014"/>
              <a:gd name="connsiteY0" fmla="*/ 0 h 1697888"/>
              <a:gd name="connsiteX1" fmla="*/ 5120014 w 5120014"/>
              <a:gd name="connsiteY1" fmla="*/ 0 h 1697888"/>
              <a:gd name="connsiteX2" fmla="*/ 5120014 w 5120014"/>
              <a:gd name="connsiteY2" fmla="*/ 30105 h 1697888"/>
              <a:gd name="connsiteX3" fmla="*/ 39738 w 5120014"/>
              <a:gd name="connsiteY3" fmla="*/ 30105 h 1697888"/>
              <a:gd name="connsiteX4" fmla="*/ 39738 w 5120014"/>
              <a:gd name="connsiteY4" fmla="*/ 1667784 h 1697888"/>
              <a:gd name="connsiteX5" fmla="*/ 5120014 w 5120014"/>
              <a:gd name="connsiteY5" fmla="*/ 1667784 h 1697888"/>
              <a:gd name="connsiteX6" fmla="*/ 5120014 w 5120014"/>
              <a:gd name="connsiteY6" fmla="*/ 1697888 h 1697888"/>
              <a:gd name="connsiteX7" fmla="*/ 0 w 5120014"/>
              <a:gd name="connsiteY7" fmla="*/ 1697888 h 169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0014" h="1697888">
                <a:moveTo>
                  <a:pt x="0" y="0"/>
                </a:moveTo>
                <a:lnTo>
                  <a:pt x="5120014" y="0"/>
                </a:lnTo>
                <a:lnTo>
                  <a:pt x="5120014" y="30105"/>
                </a:lnTo>
                <a:lnTo>
                  <a:pt x="39738" y="30105"/>
                </a:lnTo>
                <a:lnTo>
                  <a:pt x="39738" y="1667784"/>
                </a:lnTo>
                <a:lnTo>
                  <a:pt x="5120014" y="1667784"/>
                </a:lnTo>
                <a:lnTo>
                  <a:pt x="5120014" y="1697888"/>
                </a:lnTo>
                <a:lnTo>
                  <a:pt x="0" y="1697888"/>
                </a:lnTo>
                <a:close/>
              </a:path>
            </a:pathLst>
          </a:custGeom>
          <a:solidFill>
            <a:srgbClr val="D98F4F"/>
          </a:solidFill>
          <a:ln>
            <a:solidFill>
              <a:srgbClr val="D98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747AA-6D51-4B7D-850A-04AC5B651C8F}"/>
              </a:ext>
            </a:extLst>
          </p:cNvPr>
          <p:cNvSpPr txBox="1"/>
          <p:nvPr/>
        </p:nvSpPr>
        <p:spPr>
          <a:xfrm>
            <a:off x="4500081" y="120312"/>
            <a:ext cx="705980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As a proposer it is important to have a detailed explanation of the resources needed for the project.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Deliverable amounts should correspond to the yearly allocations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Where necessary – have formal sub-contracting agreements with partners / collaborators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 Modifications and reallocations can occur if the proposal is approved.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Co-funding should be stated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99E0E-A785-4EB9-8E16-64AD53593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477" y="4360558"/>
            <a:ext cx="8401016" cy="24751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385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E191A8C-13A0-4B7B-BA05-D8D6D9D4D2D8}"/>
              </a:ext>
            </a:extLst>
          </p:cNvPr>
          <p:cNvSpPr txBox="1"/>
          <p:nvPr/>
        </p:nvSpPr>
        <p:spPr>
          <a:xfrm>
            <a:off x="4274050" y="654893"/>
            <a:ext cx="8318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4A9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EARLY CAREER RESEARCHERS…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E82345-356F-1C47-8B86-0272C7278077}"/>
              </a:ext>
            </a:extLst>
          </p:cNvPr>
          <p:cNvGrpSpPr/>
          <p:nvPr/>
        </p:nvGrpSpPr>
        <p:grpSpPr>
          <a:xfrm flipV="1">
            <a:off x="325649" y="5712430"/>
            <a:ext cx="3809949" cy="258613"/>
            <a:chOff x="77571" y="5676794"/>
            <a:chExt cx="11298933" cy="9855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1C3F64-B46D-A845-B4DC-7069C343A68A}"/>
                </a:ext>
              </a:extLst>
            </p:cNvPr>
            <p:cNvSpPr/>
            <p:nvPr/>
          </p:nvSpPr>
          <p:spPr>
            <a:xfrm>
              <a:off x="77571" y="5680351"/>
              <a:ext cx="3703320" cy="94997"/>
            </a:xfrm>
            <a:prstGeom prst="rect">
              <a:avLst/>
            </a:prstGeom>
            <a:solidFill>
              <a:srgbClr val="4F906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664A0A5-2391-C44C-B84D-156BF619D027}"/>
                </a:ext>
              </a:extLst>
            </p:cNvPr>
            <p:cNvSpPr/>
            <p:nvPr/>
          </p:nvSpPr>
          <p:spPr>
            <a:xfrm>
              <a:off x="7673184" y="5676794"/>
              <a:ext cx="3703320" cy="98554"/>
            </a:xfrm>
            <a:prstGeom prst="rect">
              <a:avLst/>
            </a:prstGeom>
            <a:solidFill>
              <a:srgbClr val="D98F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CC7318-FBA7-A249-A91C-460A970B17E7}"/>
                </a:ext>
              </a:extLst>
            </p:cNvPr>
            <p:cNvSpPr/>
            <p:nvPr/>
          </p:nvSpPr>
          <p:spPr>
            <a:xfrm>
              <a:off x="3872867" y="5680351"/>
              <a:ext cx="3703320" cy="91440"/>
            </a:xfrm>
            <a:prstGeom prst="rect">
              <a:avLst/>
            </a:prstGeom>
            <a:solidFill>
              <a:srgbClr val="004A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Placeholder 4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EC7E27F3-0645-4B1B-B76B-9E4F0BB613F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r="24762"/>
          <a:stretch>
            <a:fillRect/>
          </a:stretch>
        </p:blipFill>
        <p:spPr>
          <a:xfrm>
            <a:off x="325650" y="886956"/>
            <a:ext cx="3809949" cy="46932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C7BD72-6D99-4732-B0F2-CD12A35790BC}"/>
              </a:ext>
            </a:extLst>
          </p:cNvPr>
          <p:cNvSpPr txBox="1"/>
          <p:nvPr/>
        </p:nvSpPr>
        <p:spPr>
          <a:xfrm>
            <a:off x="4469258" y="1648533"/>
            <a:ext cx="74727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Key innovators and creators that provide the intellectual capital needed to grow a strong national research and innovation system.”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Gill Sans MT" panose="020B0502020104020203"/>
              </a:rPr>
              <a:t>Taken from The global State of Young Scientists 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Gill Sans MT" panose="020B0502020104020203"/>
                <a:hlinkClick r:id="rId3"/>
              </a:rPr>
              <a:t>https://globalyoungacademy.net/wp-content/uploads/2015/06/GYA_GloSYS-report_webversion.pdf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Gill Sans MT" panose="020B0502020104020203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Challenges often faced by early career researchers globally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Lack of institutional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Lack of mentors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Gill Sans MT" panose="020B0502020104020203"/>
              </a:rPr>
              <a:t>LACK OF FUNDING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Gill Sans MT" panose="020B0502020104020203"/>
              </a:rPr>
              <a:t>– long term impacts envisaged due to the 			      pandemic</a:t>
            </a:r>
            <a:endParaRPr lang="en-US" sz="2000" b="1" dirty="0">
              <a:solidFill>
                <a:srgbClr val="000000">
                  <a:lumMod val="75000"/>
                  <a:lumOff val="25000"/>
                </a:srgbClr>
              </a:solidFill>
              <a:latin typeface="Gill Sans MT" panose="020B0502020104020203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Gill Sans MT" panose="020B0502020104020203"/>
              </a:rPr>
              <a:t>WRC is dedicated to developing strategy/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Gill Sans MT" panose="020B0502020104020203"/>
              </a:rPr>
              <a:t>ies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Gill Sans MT" panose="020B0502020104020203"/>
              </a:rPr>
              <a:t> that will best support early career researchers including making funding accessible.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68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FFB8BE8-CA4F-4B03-88C1-35FF5B86B170}"/>
              </a:ext>
            </a:extLst>
          </p:cNvPr>
          <p:cNvSpPr/>
          <p:nvPr/>
        </p:nvSpPr>
        <p:spPr>
          <a:xfrm>
            <a:off x="642384" y="2378543"/>
            <a:ext cx="3669586" cy="1697892"/>
          </a:xfrm>
          <a:prstGeom prst="rect">
            <a:avLst/>
          </a:prstGeom>
          <a:solidFill>
            <a:srgbClr val="4F9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BECOME PART OF THE WRC COMMUNITY 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EF1CA6C-776E-473F-824B-681C5DEBCB58}"/>
              </a:ext>
            </a:extLst>
          </p:cNvPr>
          <p:cNvSpPr/>
          <p:nvPr/>
        </p:nvSpPr>
        <p:spPr>
          <a:xfrm>
            <a:off x="4926151" y="534256"/>
            <a:ext cx="6543448" cy="5578868"/>
          </a:xfrm>
          <a:custGeom>
            <a:avLst/>
            <a:gdLst>
              <a:gd name="connsiteX0" fmla="*/ 0 w 5120014"/>
              <a:gd name="connsiteY0" fmla="*/ 0 h 1697888"/>
              <a:gd name="connsiteX1" fmla="*/ 5120014 w 5120014"/>
              <a:gd name="connsiteY1" fmla="*/ 0 h 1697888"/>
              <a:gd name="connsiteX2" fmla="*/ 5120014 w 5120014"/>
              <a:gd name="connsiteY2" fmla="*/ 30105 h 1697888"/>
              <a:gd name="connsiteX3" fmla="*/ 39738 w 5120014"/>
              <a:gd name="connsiteY3" fmla="*/ 30105 h 1697888"/>
              <a:gd name="connsiteX4" fmla="*/ 39738 w 5120014"/>
              <a:gd name="connsiteY4" fmla="*/ 1667784 h 1697888"/>
              <a:gd name="connsiteX5" fmla="*/ 5120014 w 5120014"/>
              <a:gd name="connsiteY5" fmla="*/ 1667784 h 1697888"/>
              <a:gd name="connsiteX6" fmla="*/ 5120014 w 5120014"/>
              <a:gd name="connsiteY6" fmla="*/ 1697888 h 1697888"/>
              <a:gd name="connsiteX7" fmla="*/ 0 w 5120014"/>
              <a:gd name="connsiteY7" fmla="*/ 1697888 h 169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0014" h="1697888">
                <a:moveTo>
                  <a:pt x="0" y="0"/>
                </a:moveTo>
                <a:lnTo>
                  <a:pt x="5120014" y="0"/>
                </a:lnTo>
                <a:lnTo>
                  <a:pt x="5120014" y="30105"/>
                </a:lnTo>
                <a:lnTo>
                  <a:pt x="39738" y="30105"/>
                </a:lnTo>
                <a:lnTo>
                  <a:pt x="39738" y="1667784"/>
                </a:lnTo>
                <a:lnTo>
                  <a:pt x="5120014" y="1667784"/>
                </a:lnTo>
                <a:lnTo>
                  <a:pt x="5120014" y="1697888"/>
                </a:lnTo>
                <a:lnTo>
                  <a:pt x="0" y="1697888"/>
                </a:lnTo>
                <a:close/>
              </a:path>
            </a:pathLst>
          </a:custGeom>
          <a:solidFill>
            <a:srgbClr val="D98F4F"/>
          </a:solidFill>
          <a:ln>
            <a:solidFill>
              <a:srgbClr val="D98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747AA-6D51-4B7D-850A-04AC5B651C8F}"/>
              </a:ext>
            </a:extLst>
          </p:cNvPr>
          <p:cNvSpPr txBox="1"/>
          <p:nvPr/>
        </p:nvSpPr>
        <p:spPr>
          <a:xfrm>
            <a:off x="5101928" y="900857"/>
            <a:ext cx="649220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Become a project team member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Accept a reviewer invitation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Become a reference group member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 part of a WRC community of practice / advisory team / specialist group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Attend relevant WRC events (workshops, dialogues, launches)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srgbClr val="000000"/>
              </a:solidFill>
              <a:latin typeface="Gill Sans MT" panose="020B0502020104020203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Register profile on the blue directory -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3"/>
              </a:rPr>
              <a:t>http://www.wrc.org.za/blue-directory/my-profile/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934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DE3898-1AF9-EA4A-9295-3A7C0FBF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1" y="1476375"/>
            <a:ext cx="6924674" cy="2152649"/>
          </a:xfrm>
        </p:spPr>
        <p:txBody>
          <a:bodyPr>
            <a:normAutofit/>
          </a:bodyPr>
          <a:lstStyle/>
          <a:p>
            <a:r>
              <a:rPr lang="en-US" b="1" dirty="0"/>
              <a:t>THE WRC ONLINE PROPOSAL SUBMISSION SYSTEM</a:t>
            </a:r>
          </a:p>
        </p:txBody>
      </p:sp>
    </p:spTree>
    <p:extLst>
      <p:ext uri="{BB962C8B-B14F-4D97-AF65-F5344CB8AC3E}">
        <p14:creationId xmlns:p14="http://schemas.microsoft.com/office/powerpoint/2010/main" val="1554447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0C5522-08C9-AA4D-80A5-1AF2F7C3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04" y="716516"/>
            <a:ext cx="11058525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REGISTERING ON THE WRC SYSTEM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  <a:hlinkClick r:id="rId2"/>
              </a:rPr>
              <a:t>www.wrc.org.za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br>
              <a:rPr lang="en-US" sz="36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7A8B3-1A03-4E62-BF9D-0CD4ACFBD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27" t="15139" r="11432" b="56526"/>
          <a:stretch/>
        </p:blipFill>
        <p:spPr>
          <a:xfrm>
            <a:off x="776177" y="1653720"/>
            <a:ext cx="10717618" cy="39071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9251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0C5522-08C9-AA4D-80A5-1AF2F7C3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04" y="716516"/>
            <a:ext cx="11058525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REGISTERING ON THE WRC SYSTEM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100" dirty="0">
                <a:solidFill>
                  <a:schemeClr val="accent1"/>
                </a:solidFill>
                <a:hlinkClick r:id="rId2"/>
              </a:rPr>
              <a:t>http://www.wrc.org.za/submissions/</a:t>
            </a:r>
            <a:r>
              <a:rPr lang="en-US" sz="3100" dirty="0">
                <a:solidFill>
                  <a:schemeClr val="accent1"/>
                </a:solidFill>
              </a:rPr>
              <a:t> </a:t>
            </a:r>
            <a:br>
              <a:rPr lang="en-US" sz="36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36632-E378-4EF5-96F7-F1FA6E189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" t="14682" r="6376" b="14158"/>
          <a:stretch/>
        </p:blipFill>
        <p:spPr>
          <a:xfrm>
            <a:off x="582094" y="1261258"/>
            <a:ext cx="10883865" cy="48802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59922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0C5522-08C9-AA4D-80A5-1AF2F7C3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04" y="716516"/>
            <a:ext cx="11058525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REGISTRATION PAGE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100" dirty="0">
                <a:solidFill>
                  <a:schemeClr val="accent1"/>
                </a:solidFill>
                <a:hlinkClick r:id="rId2"/>
              </a:rPr>
              <a:t>http://www.wrc.org.za/submissions/</a:t>
            </a:r>
            <a:r>
              <a:rPr lang="en-US" sz="3100" dirty="0">
                <a:solidFill>
                  <a:schemeClr val="accent1"/>
                </a:solidFill>
              </a:rPr>
              <a:t> </a:t>
            </a:r>
            <a:br>
              <a:rPr lang="en-US" sz="36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A9100-CB46-4319-8355-44EB02938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32" r="20449" b="14307"/>
          <a:stretch/>
        </p:blipFill>
        <p:spPr>
          <a:xfrm>
            <a:off x="1356189" y="1281808"/>
            <a:ext cx="9698804" cy="48596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0663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0C5522-08C9-AA4D-80A5-1AF2F7C3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369" y="441790"/>
            <a:ext cx="11058525" cy="51370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SIGNING INTO THE PORTAL</a:t>
            </a:r>
            <a:br>
              <a:rPr lang="en-US" sz="36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95430F-A392-4BBE-8D84-3EEEEC12D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83" r="15309" b="16854"/>
          <a:stretch/>
        </p:blipFill>
        <p:spPr>
          <a:xfrm>
            <a:off x="1232899" y="1618180"/>
            <a:ext cx="10325528" cy="43967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1435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0C5522-08C9-AA4D-80A5-1AF2F7C3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06" y="483468"/>
            <a:ext cx="11058525" cy="71919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CALL FOR PROPOSALS</a:t>
            </a:r>
            <a:br>
              <a:rPr lang="en-US" sz="3600" dirty="0">
                <a:solidFill>
                  <a:schemeClr val="accent1"/>
                </a:solidFill>
              </a:rPr>
            </a:br>
            <a:br>
              <a:rPr lang="en-US" sz="36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DEDEC-C2D2-49C2-A8B1-46DF93AB6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84" r="9297" b="15205"/>
          <a:stretch/>
        </p:blipFill>
        <p:spPr>
          <a:xfrm>
            <a:off x="566737" y="1202659"/>
            <a:ext cx="11058525" cy="48904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62457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0C5522-08C9-AA4D-80A5-1AF2F7C3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369" y="441790"/>
            <a:ext cx="11058525" cy="51370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BMS PORTAL USER GUIDE</a:t>
            </a:r>
            <a:br>
              <a:rPr lang="en-US" sz="36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018E5-2D6D-493E-82A9-F31B15582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33" r="34606" b="15506"/>
          <a:stretch/>
        </p:blipFill>
        <p:spPr>
          <a:xfrm>
            <a:off x="1222625" y="1047964"/>
            <a:ext cx="10448818" cy="50240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39090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0C5522-08C9-AA4D-80A5-1AF2F7C3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369" y="441789"/>
            <a:ext cx="11058525" cy="108905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>
                <a:solidFill>
                  <a:schemeClr val="accent1"/>
                </a:solidFill>
              </a:rPr>
              <a:t>NEXT STEPS AFTER PROPOSAL SUBMISSION</a:t>
            </a:r>
            <a:br>
              <a:rPr lang="en-US" sz="36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DD6EE5-A3B0-4415-9A21-3BAFF5EFA45E}"/>
              </a:ext>
            </a:extLst>
          </p:cNvPr>
          <p:cNvSpPr/>
          <p:nvPr/>
        </p:nvSpPr>
        <p:spPr>
          <a:xfrm>
            <a:off x="285364" y="1631854"/>
            <a:ext cx="1816371" cy="1551145"/>
          </a:xfrm>
          <a:prstGeom prst="rect">
            <a:avLst/>
          </a:prstGeom>
          <a:solidFill>
            <a:srgbClr val="4F9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 panose="020B0502020104020203"/>
              </a:rPr>
              <a:t>PROPOSAL SUBMISSION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 panose="020B0502020104020203"/>
              </a:rPr>
              <a:t>31 JULY 21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39DE6E7-96CF-4024-9C26-8BF8DB7E64F2}"/>
              </a:ext>
            </a:extLst>
          </p:cNvPr>
          <p:cNvSpPr/>
          <p:nvPr/>
        </p:nvSpPr>
        <p:spPr>
          <a:xfrm>
            <a:off x="2128938" y="2245235"/>
            <a:ext cx="739739" cy="249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B0C74C-9FBC-47F8-A699-F8D6D61C5668}"/>
              </a:ext>
            </a:extLst>
          </p:cNvPr>
          <p:cNvSpPr/>
          <p:nvPr/>
        </p:nvSpPr>
        <p:spPr>
          <a:xfrm>
            <a:off x="2908489" y="1631854"/>
            <a:ext cx="1898309" cy="1551145"/>
          </a:xfrm>
          <a:prstGeom prst="rect">
            <a:avLst/>
          </a:prstGeom>
          <a:solidFill>
            <a:srgbClr val="4F9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INITIAL SCREENING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31 AUG 21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A155A7C-BF85-449F-AE4A-331AD2BBB516}"/>
              </a:ext>
            </a:extLst>
          </p:cNvPr>
          <p:cNvSpPr/>
          <p:nvPr/>
        </p:nvSpPr>
        <p:spPr>
          <a:xfrm>
            <a:off x="5133167" y="2495004"/>
            <a:ext cx="1028077" cy="312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516ACE1-AFBC-4237-82FE-5936139560E0}"/>
              </a:ext>
            </a:extLst>
          </p:cNvPr>
          <p:cNvSpPr/>
          <p:nvPr/>
        </p:nvSpPr>
        <p:spPr>
          <a:xfrm rot="5400000">
            <a:off x="3391466" y="3683274"/>
            <a:ext cx="801426" cy="316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89BAD2-9FB7-4CE2-9F6A-90DDE6CC9214}"/>
              </a:ext>
            </a:extLst>
          </p:cNvPr>
          <p:cNvSpPr/>
          <p:nvPr/>
        </p:nvSpPr>
        <p:spPr>
          <a:xfrm>
            <a:off x="6368473" y="1594237"/>
            <a:ext cx="2170469" cy="1551145"/>
          </a:xfrm>
          <a:prstGeom prst="rect">
            <a:avLst/>
          </a:prstGeom>
          <a:solidFill>
            <a:srgbClr val="4F9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 panose="020B0502020104020203"/>
              </a:rPr>
              <a:t>EXTERNAL REVIEW OF PROPOSALS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30 NOV 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E33300-97E1-4E10-ABEE-3532D13A2871}"/>
              </a:ext>
            </a:extLst>
          </p:cNvPr>
          <p:cNvSpPr/>
          <p:nvPr/>
        </p:nvSpPr>
        <p:spPr>
          <a:xfrm>
            <a:off x="2799153" y="4398817"/>
            <a:ext cx="2106556" cy="1551145"/>
          </a:xfrm>
          <a:prstGeom prst="rect">
            <a:avLst/>
          </a:prstGeom>
          <a:solidFill>
            <a:srgbClr val="4F9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 panose="020B0502020104020203"/>
              </a:rPr>
              <a:t>NOTIFICATION OF PROPOSERS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4CB69C-312F-4980-AB5F-6CBECEF0CF2B}"/>
              </a:ext>
            </a:extLst>
          </p:cNvPr>
          <p:cNvSpPr/>
          <p:nvPr/>
        </p:nvSpPr>
        <p:spPr>
          <a:xfrm>
            <a:off x="2052132" y="3549039"/>
            <a:ext cx="1502380" cy="418988"/>
          </a:xfrm>
          <a:prstGeom prst="ellipse">
            <a:avLst/>
          </a:prstGeom>
          <a:solidFill>
            <a:srgbClr val="D98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REJECT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0C16AC-7400-4414-A4CB-2B5255FE8306}"/>
              </a:ext>
            </a:extLst>
          </p:cNvPr>
          <p:cNvSpPr/>
          <p:nvPr/>
        </p:nvSpPr>
        <p:spPr>
          <a:xfrm>
            <a:off x="4806798" y="2018418"/>
            <a:ext cx="1565368" cy="440766"/>
          </a:xfrm>
          <a:prstGeom prst="ellipse">
            <a:avLst/>
          </a:prstGeom>
          <a:solidFill>
            <a:srgbClr val="D98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ACCEPT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62A05C-6E2B-41A5-81A2-AA36E03B0A7B}"/>
              </a:ext>
            </a:extLst>
          </p:cNvPr>
          <p:cNvSpPr/>
          <p:nvPr/>
        </p:nvSpPr>
        <p:spPr>
          <a:xfrm>
            <a:off x="9774248" y="1546794"/>
            <a:ext cx="2289646" cy="4493416"/>
          </a:xfrm>
          <a:prstGeom prst="rect">
            <a:avLst/>
          </a:prstGeom>
          <a:solidFill>
            <a:srgbClr val="4F9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 panose="020B0502020104020203"/>
              </a:rPr>
              <a:t>CONFIRMATION OF ACCEPTANCE OF FUNDING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FF"/>
              </a:solidFill>
              <a:latin typeface="Gill Sans MT" panose="020B05020201040202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 panose="020B0502020104020203"/>
              </a:rPr>
              <a:t>PREPARATION AND SIGNING OF CONTRACTS AND COMMENCEMENT OF PROJECT ACTIVITIES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FF"/>
              </a:solidFill>
              <a:latin typeface="Gill Sans MT" panose="020B05020201040202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DEC 21 – MAR 2022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F3B322B-E80A-4A06-B51A-85D7B4007D96}"/>
              </a:ext>
            </a:extLst>
          </p:cNvPr>
          <p:cNvSpPr/>
          <p:nvPr/>
        </p:nvSpPr>
        <p:spPr>
          <a:xfrm rot="5400000">
            <a:off x="7099085" y="3712664"/>
            <a:ext cx="801426" cy="316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1C9C53-54D6-42F3-A558-7204626D59E3}"/>
              </a:ext>
            </a:extLst>
          </p:cNvPr>
          <p:cNvSpPr/>
          <p:nvPr/>
        </p:nvSpPr>
        <p:spPr>
          <a:xfrm>
            <a:off x="6451731" y="4398816"/>
            <a:ext cx="2106556" cy="1551145"/>
          </a:xfrm>
          <a:prstGeom prst="rect">
            <a:avLst/>
          </a:prstGeom>
          <a:solidFill>
            <a:srgbClr val="4F9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 panose="020B0502020104020203"/>
              </a:rPr>
              <a:t>NOTIFICATION OF PROPOSERS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C39560-30EB-44C5-8558-DAB3665A8A9E}"/>
              </a:ext>
            </a:extLst>
          </p:cNvPr>
          <p:cNvSpPr/>
          <p:nvPr/>
        </p:nvSpPr>
        <p:spPr>
          <a:xfrm>
            <a:off x="5799563" y="3595415"/>
            <a:ext cx="1502380" cy="418988"/>
          </a:xfrm>
          <a:prstGeom prst="ellipse">
            <a:avLst/>
          </a:prstGeom>
          <a:solidFill>
            <a:srgbClr val="D98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REJECT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7C229E5-4F8B-4DEA-8999-F16B3154D2BC}"/>
              </a:ext>
            </a:extLst>
          </p:cNvPr>
          <p:cNvSpPr/>
          <p:nvPr/>
        </p:nvSpPr>
        <p:spPr>
          <a:xfrm>
            <a:off x="8793856" y="2563056"/>
            <a:ext cx="744823" cy="289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BB2FB35-E1F5-41CB-9E88-D33C328676C0}"/>
              </a:ext>
            </a:extLst>
          </p:cNvPr>
          <p:cNvSpPr/>
          <p:nvPr/>
        </p:nvSpPr>
        <p:spPr>
          <a:xfrm>
            <a:off x="8469664" y="2018888"/>
            <a:ext cx="1373862" cy="475495"/>
          </a:xfrm>
          <a:prstGeom prst="ellipse">
            <a:avLst/>
          </a:prstGeom>
          <a:solidFill>
            <a:srgbClr val="D98F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ACCEPT</a:t>
            </a:r>
            <a:endParaRPr lang="en-Z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66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9CC5C3-547B-4B19-B6D2-5C5C9CC52AE0}"/>
              </a:ext>
            </a:extLst>
          </p:cNvPr>
          <p:cNvSpPr/>
          <p:nvPr/>
        </p:nvSpPr>
        <p:spPr>
          <a:xfrm>
            <a:off x="873303" y="966091"/>
            <a:ext cx="10767317" cy="23216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5E127-E41B-4064-B49F-C25AFD9D3DA9}"/>
              </a:ext>
            </a:extLst>
          </p:cNvPr>
          <p:cNvSpPr txBox="1"/>
          <p:nvPr/>
        </p:nvSpPr>
        <p:spPr>
          <a:xfrm>
            <a:off x="1551397" y="1065081"/>
            <a:ext cx="9767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400" dirty="0">
                <a:solidFill>
                  <a:schemeClr val="bg1"/>
                </a:solidFill>
                <a:latin typeface="+mj-lt"/>
              </a:rPr>
              <a:t>GOOD LUCK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TO THOSE SUBMITTING PROPOSALS THIS FINANCIAL YEAR AND IN THE FUTURE!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4EEC8B-164C-1843-9CE6-79A325B2D191}"/>
              </a:ext>
            </a:extLst>
          </p:cNvPr>
          <p:cNvGrpSpPr/>
          <p:nvPr/>
        </p:nvGrpSpPr>
        <p:grpSpPr>
          <a:xfrm>
            <a:off x="572423" y="3736058"/>
            <a:ext cx="11192657" cy="155957"/>
            <a:chOff x="562149" y="4331960"/>
            <a:chExt cx="11298933" cy="985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FFF425-7192-5745-A814-9334331D65F8}"/>
                </a:ext>
              </a:extLst>
            </p:cNvPr>
            <p:cNvSpPr/>
            <p:nvPr/>
          </p:nvSpPr>
          <p:spPr>
            <a:xfrm>
              <a:off x="562149" y="4335517"/>
              <a:ext cx="3703320" cy="94997"/>
            </a:xfrm>
            <a:prstGeom prst="rect">
              <a:avLst/>
            </a:prstGeom>
            <a:solidFill>
              <a:srgbClr val="004A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B902E5-0930-0548-B011-F8918E3854B0}"/>
                </a:ext>
              </a:extLst>
            </p:cNvPr>
            <p:cNvSpPr/>
            <p:nvPr/>
          </p:nvSpPr>
          <p:spPr>
            <a:xfrm>
              <a:off x="8157762" y="4331960"/>
              <a:ext cx="3703320" cy="98554"/>
            </a:xfrm>
            <a:prstGeom prst="rect">
              <a:avLst/>
            </a:prstGeom>
            <a:solidFill>
              <a:srgbClr val="D98F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BA6B5F-BAE2-A348-8F75-AF82E8B301CD}"/>
                </a:ext>
              </a:extLst>
            </p:cNvPr>
            <p:cNvSpPr/>
            <p:nvPr/>
          </p:nvSpPr>
          <p:spPr>
            <a:xfrm>
              <a:off x="4357445" y="4335517"/>
              <a:ext cx="3703320" cy="91440"/>
            </a:xfrm>
            <a:prstGeom prst="rect">
              <a:avLst/>
            </a:prstGeom>
            <a:solidFill>
              <a:srgbClr val="4F906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00A09EE-D92A-438C-A653-ACF2D88075FC}"/>
              </a:ext>
            </a:extLst>
          </p:cNvPr>
          <p:cNvSpPr txBox="1"/>
          <p:nvPr/>
        </p:nvSpPr>
        <p:spPr>
          <a:xfrm>
            <a:off x="3117408" y="4247876"/>
            <a:ext cx="60977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4400" dirty="0">
                <a:latin typeface="+mj-lt"/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148353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0C23-F509-460E-A39E-D2EF83D7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4A98"/>
                </a:solidFill>
                <a:latin typeface="Gill Sans MT" panose="020B0502020104020203"/>
                <a:ea typeface="+mn-ea"/>
                <a:cs typeface="+mn-cs"/>
              </a:rPr>
              <a:t>OVERVIEW OF THE WATER RESEARCH COMMISSION (WRC)</a:t>
            </a:r>
            <a:endParaRPr lang="en-ZA" sz="4000" dirty="0">
              <a:solidFill>
                <a:srgbClr val="004A98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BAAB7-8F7C-4640-B192-3D3EADC504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Established in 1971 based on the Water Research Act (Act No 34 of 1971)</a:t>
            </a:r>
          </a:p>
          <a:p>
            <a:endParaRPr lang="en-US" dirty="0"/>
          </a:p>
          <a:p>
            <a:r>
              <a:rPr lang="en-US" dirty="0"/>
              <a:t>Unique model of a national research agency dedicated to water</a:t>
            </a:r>
          </a:p>
          <a:p>
            <a:endParaRPr lang="en-US" dirty="0"/>
          </a:p>
          <a:p>
            <a:r>
              <a:rPr lang="en-US" dirty="0"/>
              <a:t>Funded by the sector through water levies</a:t>
            </a:r>
          </a:p>
          <a:p>
            <a:endParaRPr lang="en-US" dirty="0"/>
          </a:p>
          <a:p>
            <a:r>
              <a:rPr lang="en-US" dirty="0"/>
              <a:t>Funds more than 50% of water research nationally and 70% of water research in the agricultural sector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592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6963A3-F90A-43E1-B54B-7FD6DCBCA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44"/>
          <a:stretch/>
        </p:blipFill>
        <p:spPr>
          <a:xfrm>
            <a:off x="380504" y="1695450"/>
            <a:ext cx="11430991" cy="42765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090F80-9B51-4DCC-AF95-511AFF04814E}"/>
              </a:ext>
            </a:extLst>
          </p:cNvPr>
          <p:cNvSpPr txBox="1"/>
          <p:nvPr/>
        </p:nvSpPr>
        <p:spPr>
          <a:xfrm>
            <a:off x="2119311" y="662424"/>
            <a:ext cx="8201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4A98"/>
                </a:solidFill>
                <a:latin typeface="Gill Sans MT" panose="020B0502020104020203"/>
              </a:rPr>
              <a:t>PRIMARY FUNCTION OF THE WRC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4A98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5BF8365D-D6AD-40E5-AAD4-A6D20D841042}"/>
              </a:ext>
            </a:extLst>
          </p:cNvPr>
          <p:cNvSpPr/>
          <p:nvPr/>
        </p:nvSpPr>
        <p:spPr>
          <a:xfrm>
            <a:off x="5562600" y="5295900"/>
            <a:ext cx="1162050" cy="3143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031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E2F70F9-7146-472E-9F39-02F9CFF9E19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0657" r="10657"/>
          <a:stretch/>
        </p:blipFill>
        <p:spPr>
          <a:xfrm>
            <a:off x="167408" y="200500"/>
            <a:ext cx="5172076" cy="5553076"/>
          </a:xfr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191A8C-13A0-4B7B-BA05-D8D6D9D4D2D8}"/>
              </a:ext>
            </a:extLst>
          </p:cNvPr>
          <p:cNvSpPr txBox="1"/>
          <p:nvPr/>
        </p:nvSpPr>
        <p:spPr>
          <a:xfrm>
            <a:off x="6096000" y="200500"/>
            <a:ext cx="5565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4A9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GENERAL REMARKS ON WRC FUNDING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E82345-356F-1C47-8B86-0272C7278077}"/>
              </a:ext>
            </a:extLst>
          </p:cNvPr>
          <p:cNvGrpSpPr/>
          <p:nvPr/>
        </p:nvGrpSpPr>
        <p:grpSpPr>
          <a:xfrm>
            <a:off x="325650" y="5811163"/>
            <a:ext cx="4857750" cy="125848"/>
            <a:chOff x="77571" y="5676794"/>
            <a:chExt cx="11298933" cy="9855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1C3F64-B46D-A845-B4DC-7069C343A68A}"/>
                </a:ext>
              </a:extLst>
            </p:cNvPr>
            <p:cNvSpPr/>
            <p:nvPr/>
          </p:nvSpPr>
          <p:spPr>
            <a:xfrm>
              <a:off x="77571" y="5680351"/>
              <a:ext cx="3703320" cy="94997"/>
            </a:xfrm>
            <a:prstGeom prst="rect">
              <a:avLst/>
            </a:prstGeom>
            <a:solidFill>
              <a:srgbClr val="4F906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664A0A5-2391-C44C-B84D-156BF619D027}"/>
                </a:ext>
              </a:extLst>
            </p:cNvPr>
            <p:cNvSpPr/>
            <p:nvPr/>
          </p:nvSpPr>
          <p:spPr>
            <a:xfrm>
              <a:off x="7673184" y="5676794"/>
              <a:ext cx="3703320" cy="98554"/>
            </a:xfrm>
            <a:prstGeom prst="rect">
              <a:avLst/>
            </a:prstGeom>
            <a:solidFill>
              <a:srgbClr val="D98F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CC7318-FBA7-A249-A91C-460A970B17E7}"/>
                </a:ext>
              </a:extLst>
            </p:cNvPr>
            <p:cNvSpPr/>
            <p:nvPr/>
          </p:nvSpPr>
          <p:spPr>
            <a:xfrm>
              <a:off x="3872867" y="5680351"/>
              <a:ext cx="3703320" cy="91440"/>
            </a:xfrm>
            <a:prstGeom prst="rect">
              <a:avLst/>
            </a:prstGeom>
            <a:solidFill>
              <a:srgbClr val="004A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B85DF78-8553-4E2B-8482-83EB2154D219}"/>
              </a:ext>
            </a:extLst>
          </p:cNvPr>
          <p:cNvSpPr txBox="1"/>
          <p:nvPr/>
        </p:nvSpPr>
        <p:spPr>
          <a:xfrm>
            <a:off x="6005873" y="1651706"/>
            <a:ext cx="6097656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overall goal of any WRC call is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To solve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water and water-related problems which are critical to South Africa’s sustainable development and economic growth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–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leading to 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better quality of life for 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Calls are put together in consultation with the water sector.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Fulfil the requirements or challenges proposed by the WRC in the call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Fundamental research - that leads to a solution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Applied research - Innovations and novel solutions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Best projects are awarded funding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Proposals are evaluated by independent reviewers.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81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E191A8C-13A0-4B7B-BA05-D8D6D9D4D2D8}"/>
              </a:ext>
            </a:extLst>
          </p:cNvPr>
          <p:cNvSpPr txBox="1"/>
          <p:nvPr/>
        </p:nvSpPr>
        <p:spPr>
          <a:xfrm>
            <a:off x="5183401" y="171449"/>
            <a:ext cx="684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4A98"/>
                </a:solidFill>
                <a:latin typeface="+mj-lt"/>
              </a:rPr>
              <a:t>PRIORITY AREAS FOR RESEARCH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E82345-356F-1C47-8B86-0272C7278077}"/>
              </a:ext>
            </a:extLst>
          </p:cNvPr>
          <p:cNvGrpSpPr/>
          <p:nvPr/>
        </p:nvGrpSpPr>
        <p:grpSpPr>
          <a:xfrm>
            <a:off x="325650" y="5811163"/>
            <a:ext cx="4857750" cy="125848"/>
            <a:chOff x="77571" y="5676794"/>
            <a:chExt cx="11298933" cy="9855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1C3F64-B46D-A845-B4DC-7069C343A68A}"/>
                </a:ext>
              </a:extLst>
            </p:cNvPr>
            <p:cNvSpPr/>
            <p:nvPr/>
          </p:nvSpPr>
          <p:spPr>
            <a:xfrm>
              <a:off x="77571" y="5680351"/>
              <a:ext cx="3703320" cy="94997"/>
            </a:xfrm>
            <a:prstGeom prst="rect">
              <a:avLst/>
            </a:prstGeom>
            <a:solidFill>
              <a:srgbClr val="4F906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664A0A5-2391-C44C-B84D-156BF619D027}"/>
                </a:ext>
              </a:extLst>
            </p:cNvPr>
            <p:cNvSpPr/>
            <p:nvPr/>
          </p:nvSpPr>
          <p:spPr>
            <a:xfrm>
              <a:off x="7673184" y="5676794"/>
              <a:ext cx="3703320" cy="98554"/>
            </a:xfrm>
            <a:prstGeom prst="rect">
              <a:avLst/>
            </a:prstGeom>
            <a:solidFill>
              <a:srgbClr val="D98F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CC7318-FBA7-A249-A91C-460A970B17E7}"/>
                </a:ext>
              </a:extLst>
            </p:cNvPr>
            <p:cNvSpPr/>
            <p:nvPr/>
          </p:nvSpPr>
          <p:spPr>
            <a:xfrm>
              <a:off x="3872867" y="5680351"/>
              <a:ext cx="3703320" cy="91440"/>
            </a:xfrm>
            <a:prstGeom prst="rect">
              <a:avLst/>
            </a:prstGeom>
            <a:solidFill>
              <a:srgbClr val="004A9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B85DF78-8553-4E2B-8482-83EB2154D219}"/>
              </a:ext>
            </a:extLst>
          </p:cNvPr>
          <p:cNvSpPr txBox="1"/>
          <p:nvPr/>
        </p:nvSpPr>
        <p:spPr>
          <a:xfrm>
            <a:off x="5724165" y="1018638"/>
            <a:ext cx="621470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Water and water related challenges in South Africa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98% of all water resources already allocated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Ongoing water quality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Non-revenue water is 36% on average ~R7 billion /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By 2030 demand will outstrip supply by 17%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Sanitation challenges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46F1517-B286-481C-B182-663D442F4A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083" b="7083"/>
          <a:stretch>
            <a:fillRect/>
          </a:stretch>
        </p:blipFill>
        <p:spPr>
          <a:xfrm>
            <a:off x="457200" y="171449"/>
            <a:ext cx="4295775" cy="49053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E5242CC-A645-4CFA-8BA7-D7FBE92A617F}"/>
              </a:ext>
            </a:extLst>
          </p:cNvPr>
          <p:cNvSpPr txBox="1"/>
          <p:nvPr/>
        </p:nvSpPr>
        <p:spPr>
          <a:xfrm>
            <a:off x="917502" y="5241668"/>
            <a:ext cx="3671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Download at </a:t>
            </a:r>
            <a:r>
              <a:rPr lang="en-US" sz="2000" dirty="0">
                <a:hlinkClick r:id="rId3"/>
              </a:rPr>
              <a:t>www.wrc.org.za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302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016805-A2BE-4D48-BA33-7154C65E4D25}"/>
              </a:ext>
            </a:extLst>
          </p:cNvPr>
          <p:cNvSpPr txBox="1"/>
          <p:nvPr/>
        </p:nvSpPr>
        <p:spPr>
          <a:xfrm>
            <a:off x="1291999" y="247284"/>
            <a:ext cx="9608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400" b="0" i="0" u="none" strike="noStrike" kern="1200" cap="none" spc="0" normalizeH="0" baseline="0" noProof="0" dirty="0">
                <a:ln>
                  <a:noFill/>
                </a:ln>
                <a:solidFill>
                  <a:srgbClr val="004A9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FUNDING ACROSS THE VALUE CHAIN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4A6DA-0909-442A-AFBF-F2ACEEC3AB55}"/>
              </a:ext>
            </a:extLst>
          </p:cNvPr>
          <p:cNvGraphicFramePr/>
          <p:nvPr/>
        </p:nvGraphicFramePr>
        <p:xfrm>
          <a:off x="3633624" y="1945311"/>
          <a:ext cx="2297474" cy="217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7B2D5FB1-F441-42C8-BC3D-C55E213D0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487" y="1220136"/>
            <a:ext cx="8919221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1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016805-A2BE-4D48-BA33-7154C65E4D25}"/>
              </a:ext>
            </a:extLst>
          </p:cNvPr>
          <p:cNvSpPr txBox="1"/>
          <p:nvPr/>
        </p:nvSpPr>
        <p:spPr>
          <a:xfrm>
            <a:off x="913401" y="247284"/>
            <a:ext cx="103652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4A9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KEY STRATEGIC AREAS OF RESEARCH (KSAs)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4A9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2"/>
              </a:rPr>
              <a:t>www.wrc.org.za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4A9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4A6DA-0909-442A-AFBF-F2ACEEC3A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387539"/>
              </p:ext>
            </p:extLst>
          </p:nvPr>
        </p:nvGraphicFramePr>
        <p:xfrm>
          <a:off x="1371601" y="1752600"/>
          <a:ext cx="9229724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384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0C5522-08C9-AA4D-80A5-1AF2F7C3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295276"/>
            <a:ext cx="11058525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WRC CALL 2021/2022 - </a:t>
            </a:r>
            <a:r>
              <a:rPr lang="en-US" sz="3600" dirty="0">
                <a:solidFill>
                  <a:schemeClr val="accent1"/>
                </a:solidFill>
                <a:hlinkClick r:id="rId2"/>
              </a:rPr>
              <a:t>http://www.wrc.org.za/submissions</a:t>
            </a:r>
            <a:r>
              <a:rPr lang="en-US" sz="4000" dirty="0">
                <a:solidFill>
                  <a:schemeClr val="accent1"/>
                </a:solidFill>
                <a:hlinkClick r:id="rId2"/>
              </a:rPr>
              <a:t>/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DBF3E4-91E8-41C0-A7DB-6229EA1BB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0" t="14136" r="9140" b="6944"/>
          <a:stretch/>
        </p:blipFill>
        <p:spPr>
          <a:xfrm>
            <a:off x="1304925" y="1038226"/>
            <a:ext cx="10315575" cy="500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9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98F4F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4998"/>
      </a:accent1>
      <a:accent2>
        <a:srgbClr val="4F906B"/>
      </a:accent2>
      <a:accent3>
        <a:srgbClr val="D98F4F"/>
      </a:accent3>
      <a:accent4>
        <a:srgbClr val="1D9BB3"/>
      </a:accent4>
      <a:accent5>
        <a:srgbClr val="252162"/>
      </a:accent5>
      <a:accent6>
        <a:srgbClr val="733139"/>
      </a:accent6>
      <a:hlink>
        <a:srgbClr val="A05024"/>
      </a:hlink>
      <a:folHlink>
        <a:srgbClr val="FEC037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1102</Words>
  <Application>Microsoft Office PowerPoint</Application>
  <PresentationFormat>Widescreen</PresentationFormat>
  <Paragraphs>178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Gill Sans MT</vt:lpstr>
      <vt:lpstr>Office Theme</vt:lpstr>
      <vt:lpstr>RESEARCH &amp; DEVELOPMENT AT THE WRC:  THE CALL FOR PROPOSALS </vt:lpstr>
      <vt:lpstr>PowerPoint Presentation</vt:lpstr>
      <vt:lpstr>OVERVIEW OF THE WATER RESEARCH COMMISSION (WRC)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WRC CALL 2021/2022 - http://www.wrc.org.za/submissions/ </vt:lpstr>
      <vt:lpstr>WRC CALL 2021/2022</vt:lpstr>
      <vt:lpstr>WRC CALL 2021/2022</vt:lpstr>
      <vt:lpstr>EXAMPLE OF TERMS OF REFERENCE</vt:lpstr>
      <vt:lpstr>TIPS FOR SUCESSFULLY WRITING WRC PROPOSALS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WRC ONLINE PROPOSAL SUBMISSION SYSTEM</vt:lpstr>
      <vt:lpstr>REGISTERING ON THE WRC SYSTEM www.wrc.org.za  </vt:lpstr>
      <vt:lpstr>REGISTERING ON THE WRC SYSTEM http://www.wrc.org.za/submissions/  </vt:lpstr>
      <vt:lpstr>REGISTRATION PAGE http://www.wrc.org.za/submissions/  </vt:lpstr>
      <vt:lpstr> SIGNING INTO THE PORTAL </vt:lpstr>
      <vt:lpstr> CALL FOR PROPOSALS  </vt:lpstr>
      <vt:lpstr> BMS PORTAL USER GUIDE </vt:lpstr>
      <vt:lpstr> NEXT STEPS AFTER PROPOSAL SUBMISSION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bachtiar nurhakim</dc:creator>
  <cp:lastModifiedBy>Letlhogonolo Kgobe</cp:lastModifiedBy>
  <cp:revision>83</cp:revision>
  <dcterms:created xsi:type="dcterms:W3CDTF">2019-09-04T02:10:47Z</dcterms:created>
  <dcterms:modified xsi:type="dcterms:W3CDTF">2021-07-06T09:32:54Z</dcterms:modified>
</cp:coreProperties>
</file>